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443" r:id="rId2"/>
    <p:sldId id="435" r:id="rId3"/>
    <p:sldId id="487" r:id="rId4"/>
    <p:sldId id="458" r:id="rId5"/>
    <p:sldId id="524" r:id="rId6"/>
    <p:sldId id="450" r:id="rId7"/>
    <p:sldId id="522" r:id="rId8"/>
    <p:sldId id="449" r:id="rId9"/>
    <p:sldId id="512" r:id="rId10"/>
    <p:sldId id="451" r:id="rId11"/>
    <p:sldId id="359" r:id="rId12"/>
    <p:sldId id="514" r:id="rId13"/>
    <p:sldId id="491" r:id="rId14"/>
    <p:sldId id="495" r:id="rId15"/>
    <p:sldId id="452" r:id="rId16"/>
    <p:sldId id="468" r:id="rId17"/>
    <p:sldId id="494" r:id="rId18"/>
    <p:sldId id="525" r:id="rId19"/>
    <p:sldId id="503" r:id="rId20"/>
    <p:sldId id="377" r:id="rId21"/>
    <p:sldId id="378" r:id="rId22"/>
    <p:sldId id="437" r:id="rId23"/>
    <p:sldId id="469" r:id="rId24"/>
    <p:sldId id="513" r:id="rId25"/>
    <p:sldId id="363" r:id="rId26"/>
    <p:sldId id="518" r:id="rId27"/>
    <p:sldId id="504" r:id="rId28"/>
    <p:sldId id="492" r:id="rId29"/>
    <p:sldId id="364" r:id="rId30"/>
    <p:sldId id="365" r:id="rId31"/>
    <p:sldId id="515" r:id="rId32"/>
    <p:sldId id="439" r:id="rId33"/>
    <p:sldId id="438" r:id="rId34"/>
    <p:sldId id="366" r:id="rId35"/>
    <p:sldId id="261" r:id="rId36"/>
    <p:sldId id="372" r:id="rId37"/>
    <p:sldId id="483" r:id="rId38"/>
    <p:sldId id="493" r:id="rId39"/>
    <p:sldId id="507" r:id="rId40"/>
    <p:sldId id="496" r:id="rId41"/>
    <p:sldId id="497" r:id="rId42"/>
    <p:sldId id="499" r:id="rId43"/>
    <p:sldId id="521" r:id="rId44"/>
    <p:sldId id="516" r:id="rId45"/>
    <p:sldId id="360" r:id="rId46"/>
    <p:sldId id="361" r:id="rId47"/>
    <p:sldId id="453" r:id="rId48"/>
    <p:sldId id="505" r:id="rId49"/>
    <p:sldId id="462" r:id="rId50"/>
    <p:sldId id="370" r:id="rId51"/>
    <p:sldId id="374" r:id="rId52"/>
    <p:sldId id="375" r:id="rId53"/>
    <p:sldId id="466" r:id="rId54"/>
    <p:sldId id="508" r:id="rId55"/>
    <p:sldId id="482" r:id="rId56"/>
    <p:sldId id="459" r:id="rId57"/>
    <p:sldId id="461" r:id="rId58"/>
    <p:sldId id="460" r:id="rId59"/>
    <p:sldId id="473" r:id="rId60"/>
    <p:sldId id="475" r:id="rId61"/>
    <p:sldId id="477" r:id="rId62"/>
    <p:sldId id="509" r:id="rId63"/>
    <p:sldId id="442" r:id="rId64"/>
    <p:sldId id="456" r:id="rId65"/>
    <p:sldId id="454" r:id="rId66"/>
    <p:sldId id="457" r:id="rId67"/>
    <p:sldId id="510" r:id="rId68"/>
    <p:sldId id="478" r:id="rId69"/>
    <p:sldId id="373" r:id="rId70"/>
    <p:sldId id="479" r:id="rId71"/>
    <p:sldId id="259" r:id="rId72"/>
    <p:sldId id="519" r:id="rId73"/>
    <p:sldId id="526" r:id="rId74"/>
    <p:sldId id="523" r:id="rId75"/>
    <p:sldId id="527" r:id="rId76"/>
    <p:sldId id="488" r:id="rId77"/>
    <p:sldId id="506" r:id="rId78"/>
    <p:sldId id="447" r:id="rId79"/>
    <p:sldId id="444" r:id="rId80"/>
    <p:sldId id="445" r:id="rId81"/>
    <p:sldId id="446" r:id="rId82"/>
    <p:sldId id="448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74" d="100"/>
          <a:sy n="74" d="100"/>
        </p:scale>
        <p:origin x="7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44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4465E-1BD8-94E2-F1F4-7689149DF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8DF80A-807D-DC9B-D3E5-2497B8059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67737-51C3-FAA7-2FD1-233236B03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479E5-03F3-BDFE-04E4-3DA2C2D81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633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3D804-CF97-B0C4-15CB-145265E65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B8ED6-78A5-3578-33CC-E7A310EDBA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CAFA15-6B06-DDC7-847E-ABBD8BA6E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08976-999D-C8FD-7943-5DED5A3F4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52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15C3B-AA32-EE0A-3AB5-F4BED26C9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0CF61-500A-3DAC-7C49-25A06DEE0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6AB87E-410B-7D3D-BA17-30A2BEC77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3454D-280C-2E74-0938-026E99209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16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66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43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29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9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765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54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A4FE3-E7D6-F52E-9687-76C0A7749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EE1AE7-7C1C-7260-5F57-6E8DC038B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EA8CE0-7605-A89E-D960-BB9A23027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6B345-0CA3-6ED5-C238-01989F42F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615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F5CB9-D330-B468-5B83-E5606149C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52AF9C-315B-A7F4-113C-3B911F01DB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77A0B5-974F-D3DE-9384-4A5920C37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7A908-9626-13BF-7D10-902EE5C11F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88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64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9.16921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785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4.08189" TargetMode="External"/><Relationship Id="rId3" Type="http://schemas.openxmlformats.org/officeDocument/2006/relationships/hyperlink" Target="https://arxiv.org/pdf/1312.2249.pdf" TargetMode="External"/><Relationship Id="rId7" Type="http://schemas.openxmlformats.org/officeDocument/2006/relationships/hyperlink" Target="https://arxiv.org/abs/1804.0276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abs/1506.02640" TargetMode="External"/><Relationship Id="rId5" Type="http://schemas.openxmlformats.org/officeDocument/2006/relationships/hyperlink" Target="https://arxiv.org/abs/1512.02325" TargetMode="External"/><Relationship Id="rId10" Type="http://schemas.openxmlformats.org/officeDocument/2006/relationships/hyperlink" Target="https://arxiv.org/abs/2004.10934" TargetMode="External"/><Relationship Id="rId4" Type="http://schemas.openxmlformats.org/officeDocument/2006/relationships/hyperlink" Target="https://arxiv.org/pdf/1703.06870.pdf" TargetMode="External"/><Relationship Id="rId9" Type="http://schemas.openxmlformats.org/officeDocument/2006/relationships/hyperlink" Target="https://arxiv.org/abs/1808.0124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1612.0824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2002.pdf" TargetMode="External"/><Relationship Id="rId2" Type="http://schemas.openxmlformats.org/officeDocument/2006/relationships/hyperlink" Target="https://arxiv.org/abs/1804.02767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2410.17725" TargetMode="External"/><Relationship Id="rId5" Type="http://schemas.openxmlformats.org/officeDocument/2006/relationships/hyperlink" Target="https://paperswithcode.com/paper/yolov9-learning-what-you-want-to-learn-using" TargetMode="External"/><Relationship Id="rId4" Type="http://schemas.openxmlformats.org/officeDocument/2006/relationships/hyperlink" Target="https://arxiv.org/abs/2004.10934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9747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2502.1252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pdf/2304.00501.pdf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datasets?task=object-detectio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cale.com/blog/best-10-public-datasets-object-detection" TargetMode="External"/><Relationship Id="rId4" Type="http://schemas.openxmlformats.org/officeDocument/2006/relationships/hyperlink" Target="https://public.roboflow.com/object-detection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huggingface.co/models?pipeline_tag=object-detection" TargetMode="Externa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Anchor-Free-Network-for-Multi-Scale-Face-Detection-Wang-Luo/ef3f5a972e91d5f2f3097b0dc1fba7f2890980d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7850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2.12524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pdf/1803.01534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8.02002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2304.00501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12.03144" TargetMode="Externa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pdf/1803.01534" TargetMode="Externa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2209.02976" TargetMode="Externa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2.1252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abs/2502.12524" TargetMode="Externa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2020, 2021,2022,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 complex scenes?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embedding – e.g. PCA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 similarity search on patches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e.g. the eigen-faces algorithm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 or transformer layers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69599" y="1093065"/>
            <a:ext cx="1108881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Backbone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Backbone creates a feature map which is used to detect and classify objects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Convolutional, transformer, or hybrid network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State of the art backbones trained for multiple tasks, e.g. </a:t>
            </a:r>
            <a:r>
              <a:rPr lang="en-US" sz="2400" dirty="0">
                <a:hlinkClick r:id="rId2"/>
              </a:rPr>
              <a:t>YOLOR, Chang, et. al., 2023</a:t>
            </a:r>
            <a:r>
              <a:rPr lang="en-US" sz="24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Neck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Neck creates multi-scale representation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Can optimize feature map for task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Head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Identify the presence of objects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Find minimal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Classify object in box</a:t>
            </a:r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08E8A-121A-AE71-1178-2FC128B0F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017FDE9A-DA84-CD90-F204-4995A98F8A9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DD5B74-D78B-5C9D-0875-6106979856F2}"/>
              </a:ext>
            </a:extLst>
          </p:cNvPr>
          <p:cNvSpPr txBox="1"/>
          <p:nvPr/>
        </p:nvSpPr>
        <p:spPr>
          <a:xfrm>
            <a:off x="369599" y="1093065"/>
            <a:ext cx="110888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Bounding box non-maximal suppression</a:t>
            </a:r>
            <a:r>
              <a:rPr lang="en-US" sz="2800" dirty="0"/>
              <a:t>: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b="1" dirty="0"/>
              <a:t> score</a:t>
            </a:r>
            <a:r>
              <a:rPr lang="en-US" sz="2800" dirty="0"/>
              <a:t>) is computed, and low probability boxes are suppressed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Identification</a:t>
            </a:r>
            <a:r>
              <a:rPr lang="en-US" sz="2800" dirty="0"/>
              <a:t>: Classify the object in each bounding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647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Object Detection Pipeline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Common components of object detection pipelines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A85B25-7D26-F04E-C35F-AA4BCA292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" y="3022417"/>
            <a:ext cx="1585332" cy="1188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264D86-2B49-ECE1-9829-4440B8B13F75}"/>
              </a:ext>
            </a:extLst>
          </p:cNvPr>
          <p:cNvSpPr/>
          <p:nvPr/>
        </p:nvSpPr>
        <p:spPr>
          <a:xfrm>
            <a:off x="7850978" y="1941893"/>
            <a:ext cx="1867464" cy="391053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B67D8-5804-B065-81C0-F15FD4F7D00E}"/>
              </a:ext>
            </a:extLst>
          </p:cNvPr>
          <p:cNvSpPr txBox="1"/>
          <p:nvPr/>
        </p:nvSpPr>
        <p:spPr>
          <a:xfrm>
            <a:off x="95657" y="4413081"/>
            <a:ext cx="1585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</a:t>
            </a:r>
            <a:r>
              <a:rPr lang="en-US" sz="2400" b="1" dirty="0"/>
              <a:t>Image</a:t>
            </a:r>
            <a:endParaRPr lang="en-US" sz="2400" b="1" baseline="-25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E592B6-9DA9-3958-F550-F95D4753E457}"/>
              </a:ext>
            </a:extLst>
          </p:cNvPr>
          <p:cNvCxnSpPr>
            <a:cxnSpLocks/>
          </p:cNvCxnSpPr>
          <p:nvPr/>
        </p:nvCxnSpPr>
        <p:spPr>
          <a:xfrm>
            <a:off x="2541454" y="327099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3C0B4C-92ED-D12C-9ECB-FA3CAE29FCD1}"/>
              </a:ext>
            </a:extLst>
          </p:cNvPr>
          <p:cNvCxnSpPr>
            <a:cxnSpLocks/>
          </p:cNvCxnSpPr>
          <p:nvPr/>
        </p:nvCxnSpPr>
        <p:spPr>
          <a:xfrm>
            <a:off x="2541454" y="343292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0E2584-4961-69C2-D6E7-55E0A5BEE7EA}"/>
              </a:ext>
            </a:extLst>
          </p:cNvPr>
          <p:cNvCxnSpPr>
            <a:cxnSpLocks/>
          </p:cNvCxnSpPr>
          <p:nvPr/>
        </p:nvCxnSpPr>
        <p:spPr>
          <a:xfrm>
            <a:off x="2065204" y="24851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4AB38F-1D4D-B62A-52EA-875D9748B424}"/>
              </a:ext>
            </a:extLst>
          </p:cNvPr>
          <p:cNvCxnSpPr>
            <a:cxnSpLocks/>
          </p:cNvCxnSpPr>
          <p:nvPr/>
        </p:nvCxnSpPr>
        <p:spPr>
          <a:xfrm>
            <a:off x="4231944" y="250070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37D3E7-E013-0719-3BDD-8487CE0BB46C}"/>
              </a:ext>
            </a:extLst>
          </p:cNvPr>
          <p:cNvCxnSpPr>
            <a:cxnSpLocks/>
          </p:cNvCxnSpPr>
          <p:nvPr/>
        </p:nvCxnSpPr>
        <p:spPr>
          <a:xfrm>
            <a:off x="2022341" y="283284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FEC581-B06E-0E75-B431-09CF7359AE17}"/>
              </a:ext>
            </a:extLst>
          </p:cNvPr>
          <p:cNvCxnSpPr>
            <a:cxnSpLocks/>
          </p:cNvCxnSpPr>
          <p:nvPr/>
        </p:nvCxnSpPr>
        <p:spPr>
          <a:xfrm>
            <a:off x="2022340" y="299477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314D7B-FADC-43DF-4FE8-EC899859CF3D}"/>
              </a:ext>
            </a:extLst>
          </p:cNvPr>
          <p:cNvCxnSpPr>
            <a:cxnSpLocks/>
          </p:cNvCxnSpPr>
          <p:nvPr/>
        </p:nvCxnSpPr>
        <p:spPr>
          <a:xfrm>
            <a:off x="4723044" y="328059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85D46A-7F0F-05C3-95A5-CEF970BFEC00}"/>
              </a:ext>
            </a:extLst>
          </p:cNvPr>
          <p:cNvCxnSpPr>
            <a:cxnSpLocks/>
          </p:cNvCxnSpPr>
          <p:nvPr/>
        </p:nvCxnSpPr>
        <p:spPr>
          <a:xfrm>
            <a:off x="2541453" y="327099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2794DD-4AD3-DEC3-E571-3532D5CBDD85}"/>
              </a:ext>
            </a:extLst>
          </p:cNvPr>
          <p:cNvCxnSpPr>
            <a:cxnSpLocks/>
          </p:cNvCxnSpPr>
          <p:nvPr/>
        </p:nvCxnSpPr>
        <p:spPr>
          <a:xfrm>
            <a:off x="2022338" y="286687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57081C-BE10-6B8D-877D-48819ABBA0D0}"/>
              </a:ext>
            </a:extLst>
          </p:cNvPr>
          <p:cNvCxnSpPr>
            <a:cxnSpLocks/>
          </p:cNvCxnSpPr>
          <p:nvPr/>
        </p:nvCxnSpPr>
        <p:spPr>
          <a:xfrm>
            <a:off x="2541453" y="309478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73C7AB-9BC9-42A6-54BB-D7AAB6C4B0A8}"/>
              </a:ext>
            </a:extLst>
          </p:cNvPr>
          <p:cNvCxnSpPr>
            <a:cxnSpLocks/>
          </p:cNvCxnSpPr>
          <p:nvPr/>
        </p:nvCxnSpPr>
        <p:spPr>
          <a:xfrm>
            <a:off x="2541453" y="325670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0DB6AE-4DC0-D287-A8EF-C77F388E2BCF}"/>
              </a:ext>
            </a:extLst>
          </p:cNvPr>
          <p:cNvCxnSpPr>
            <a:cxnSpLocks/>
          </p:cNvCxnSpPr>
          <p:nvPr/>
        </p:nvCxnSpPr>
        <p:spPr>
          <a:xfrm>
            <a:off x="2022340" y="265663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821D2C-F110-16C8-C520-9B58EA50095E}"/>
              </a:ext>
            </a:extLst>
          </p:cNvPr>
          <p:cNvCxnSpPr>
            <a:cxnSpLocks/>
          </p:cNvCxnSpPr>
          <p:nvPr/>
        </p:nvCxnSpPr>
        <p:spPr>
          <a:xfrm>
            <a:off x="2022339" y="28185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F15F99-76D2-5466-9E65-9D67562A7939}"/>
              </a:ext>
            </a:extLst>
          </p:cNvPr>
          <p:cNvCxnSpPr>
            <a:cxnSpLocks/>
          </p:cNvCxnSpPr>
          <p:nvPr/>
        </p:nvCxnSpPr>
        <p:spPr>
          <a:xfrm>
            <a:off x="4725079" y="311621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A8E7CBC-1ED5-CAD0-9ACF-C0655384EF20}"/>
              </a:ext>
            </a:extLst>
          </p:cNvPr>
          <p:cNvCxnSpPr>
            <a:cxnSpLocks/>
          </p:cNvCxnSpPr>
          <p:nvPr/>
        </p:nvCxnSpPr>
        <p:spPr>
          <a:xfrm>
            <a:off x="2541452" y="309478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70196E-CE8C-D208-C0D0-B4D81FEB003C}"/>
              </a:ext>
            </a:extLst>
          </p:cNvPr>
          <p:cNvCxnSpPr>
            <a:cxnSpLocks/>
          </p:cNvCxnSpPr>
          <p:nvPr/>
        </p:nvCxnSpPr>
        <p:spPr>
          <a:xfrm>
            <a:off x="2022337" y="269066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139190-552A-2863-4EC2-9DCB40C117FE}"/>
              </a:ext>
            </a:extLst>
          </p:cNvPr>
          <p:cNvCxnSpPr>
            <a:cxnSpLocks/>
          </p:cNvCxnSpPr>
          <p:nvPr/>
        </p:nvCxnSpPr>
        <p:spPr>
          <a:xfrm>
            <a:off x="2541452" y="291856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AEC1E9-78E3-1C58-9122-1E4F468F27B4}"/>
              </a:ext>
            </a:extLst>
          </p:cNvPr>
          <p:cNvCxnSpPr>
            <a:cxnSpLocks/>
          </p:cNvCxnSpPr>
          <p:nvPr/>
        </p:nvCxnSpPr>
        <p:spPr>
          <a:xfrm>
            <a:off x="2541452" y="308049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A608CD7-0160-A5F5-FD02-123F7EA231E3}"/>
              </a:ext>
            </a:extLst>
          </p:cNvPr>
          <p:cNvCxnSpPr>
            <a:cxnSpLocks/>
          </p:cNvCxnSpPr>
          <p:nvPr/>
        </p:nvCxnSpPr>
        <p:spPr>
          <a:xfrm>
            <a:off x="2022339" y="248041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5B4CE7-C775-CEF6-8026-65BB625B940D}"/>
              </a:ext>
            </a:extLst>
          </p:cNvPr>
          <p:cNvCxnSpPr>
            <a:cxnSpLocks/>
          </p:cNvCxnSpPr>
          <p:nvPr/>
        </p:nvCxnSpPr>
        <p:spPr>
          <a:xfrm>
            <a:off x="2022338" y="264234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04BDFA-53E4-1143-A27B-EBC941CBB8F5}"/>
              </a:ext>
            </a:extLst>
          </p:cNvPr>
          <p:cNvCxnSpPr>
            <a:cxnSpLocks/>
          </p:cNvCxnSpPr>
          <p:nvPr/>
        </p:nvCxnSpPr>
        <p:spPr>
          <a:xfrm>
            <a:off x="4723044" y="29400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3A6852-AAB2-63CD-998C-2519D48DAD5A}"/>
              </a:ext>
            </a:extLst>
          </p:cNvPr>
          <p:cNvCxnSpPr>
            <a:cxnSpLocks/>
          </p:cNvCxnSpPr>
          <p:nvPr/>
        </p:nvCxnSpPr>
        <p:spPr>
          <a:xfrm>
            <a:off x="2541451" y="291856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EFF4AD-938E-1769-1CC6-D06CB4A5FABE}"/>
              </a:ext>
            </a:extLst>
          </p:cNvPr>
          <p:cNvCxnSpPr>
            <a:cxnSpLocks/>
          </p:cNvCxnSpPr>
          <p:nvPr/>
        </p:nvCxnSpPr>
        <p:spPr>
          <a:xfrm>
            <a:off x="2022336" y="251444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DBAA443-B1B4-D029-3803-999DE95939BF}"/>
              </a:ext>
            </a:extLst>
          </p:cNvPr>
          <p:cNvCxnSpPr>
            <a:cxnSpLocks/>
          </p:cNvCxnSpPr>
          <p:nvPr/>
        </p:nvCxnSpPr>
        <p:spPr>
          <a:xfrm>
            <a:off x="2541451" y="377581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1110283-FE63-9154-38B8-539A6A8CBFE6}"/>
              </a:ext>
            </a:extLst>
          </p:cNvPr>
          <p:cNvCxnSpPr>
            <a:cxnSpLocks/>
          </p:cNvCxnSpPr>
          <p:nvPr/>
        </p:nvCxnSpPr>
        <p:spPr>
          <a:xfrm>
            <a:off x="2541451" y="393774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B0CB033-510B-0806-9934-517D72882096}"/>
              </a:ext>
            </a:extLst>
          </p:cNvPr>
          <p:cNvCxnSpPr>
            <a:cxnSpLocks/>
          </p:cNvCxnSpPr>
          <p:nvPr/>
        </p:nvCxnSpPr>
        <p:spPr>
          <a:xfrm>
            <a:off x="2022338" y="333766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B48E7E3-1807-307E-A3AE-862A4F8EDBFD}"/>
              </a:ext>
            </a:extLst>
          </p:cNvPr>
          <p:cNvCxnSpPr>
            <a:cxnSpLocks/>
          </p:cNvCxnSpPr>
          <p:nvPr/>
        </p:nvCxnSpPr>
        <p:spPr>
          <a:xfrm>
            <a:off x="2022337" y="349959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28DFC4F-A415-DC4F-57AF-0104804AE8FC}"/>
              </a:ext>
            </a:extLst>
          </p:cNvPr>
          <p:cNvCxnSpPr>
            <a:cxnSpLocks/>
          </p:cNvCxnSpPr>
          <p:nvPr/>
        </p:nvCxnSpPr>
        <p:spPr>
          <a:xfrm>
            <a:off x="4729621" y="378133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C198D25-C2F9-140D-EE34-D85CACC52C6E}"/>
              </a:ext>
            </a:extLst>
          </p:cNvPr>
          <p:cNvCxnSpPr>
            <a:cxnSpLocks/>
          </p:cNvCxnSpPr>
          <p:nvPr/>
        </p:nvCxnSpPr>
        <p:spPr>
          <a:xfrm>
            <a:off x="2541450" y="377581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138F9D5-63EC-3C76-7DD0-BCBD749A6B55}"/>
              </a:ext>
            </a:extLst>
          </p:cNvPr>
          <p:cNvCxnSpPr>
            <a:cxnSpLocks/>
          </p:cNvCxnSpPr>
          <p:nvPr/>
        </p:nvCxnSpPr>
        <p:spPr>
          <a:xfrm>
            <a:off x="2022335" y="337169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BFCC71B-7D32-6A1D-69CB-4561F137ED7C}"/>
              </a:ext>
            </a:extLst>
          </p:cNvPr>
          <p:cNvCxnSpPr>
            <a:cxnSpLocks/>
          </p:cNvCxnSpPr>
          <p:nvPr/>
        </p:nvCxnSpPr>
        <p:spPr>
          <a:xfrm>
            <a:off x="2541450" y="359960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82163F0-1E31-9DFF-0D5D-08479E83E0AA}"/>
              </a:ext>
            </a:extLst>
          </p:cNvPr>
          <p:cNvCxnSpPr>
            <a:cxnSpLocks/>
          </p:cNvCxnSpPr>
          <p:nvPr/>
        </p:nvCxnSpPr>
        <p:spPr>
          <a:xfrm>
            <a:off x="2541450" y="376153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2F82F59-AD0E-47F1-9D4D-F3DA70BE92B4}"/>
              </a:ext>
            </a:extLst>
          </p:cNvPr>
          <p:cNvCxnSpPr>
            <a:cxnSpLocks/>
          </p:cNvCxnSpPr>
          <p:nvPr/>
        </p:nvCxnSpPr>
        <p:spPr>
          <a:xfrm>
            <a:off x="2022337" y="316145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E3A8481-09A7-C7B2-83E7-DDC3B8027BEA}"/>
              </a:ext>
            </a:extLst>
          </p:cNvPr>
          <p:cNvCxnSpPr>
            <a:cxnSpLocks/>
          </p:cNvCxnSpPr>
          <p:nvPr/>
        </p:nvCxnSpPr>
        <p:spPr>
          <a:xfrm>
            <a:off x="2022336" y="332338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C920560-E126-BB0D-867D-F0E61E53B145}"/>
              </a:ext>
            </a:extLst>
          </p:cNvPr>
          <p:cNvCxnSpPr>
            <a:cxnSpLocks/>
          </p:cNvCxnSpPr>
          <p:nvPr/>
        </p:nvCxnSpPr>
        <p:spPr>
          <a:xfrm>
            <a:off x="4726981" y="360675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977B16E-5AB9-5CC1-F35E-D69D8E4112CE}"/>
              </a:ext>
            </a:extLst>
          </p:cNvPr>
          <p:cNvCxnSpPr>
            <a:cxnSpLocks/>
          </p:cNvCxnSpPr>
          <p:nvPr/>
        </p:nvCxnSpPr>
        <p:spPr>
          <a:xfrm>
            <a:off x="2541449" y="359960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C795F9A-CC10-7A5C-5310-1AEFD5EB5292}"/>
              </a:ext>
            </a:extLst>
          </p:cNvPr>
          <p:cNvCxnSpPr>
            <a:cxnSpLocks/>
          </p:cNvCxnSpPr>
          <p:nvPr/>
        </p:nvCxnSpPr>
        <p:spPr>
          <a:xfrm>
            <a:off x="2022334" y="319548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EB0908-2D81-FFE5-C91A-C52BCD502816}"/>
              </a:ext>
            </a:extLst>
          </p:cNvPr>
          <p:cNvCxnSpPr>
            <a:cxnSpLocks/>
          </p:cNvCxnSpPr>
          <p:nvPr/>
        </p:nvCxnSpPr>
        <p:spPr>
          <a:xfrm>
            <a:off x="2541449" y="342339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AD75443-CAB0-72A8-867C-134A93CF8F62}"/>
              </a:ext>
            </a:extLst>
          </p:cNvPr>
          <p:cNvCxnSpPr>
            <a:cxnSpLocks/>
          </p:cNvCxnSpPr>
          <p:nvPr/>
        </p:nvCxnSpPr>
        <p:spPr>
          <a:xfrm>
            <a:off x="2541449" y="358531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D12B4D-DAC4-7DE4-6990-A561EE37BC46}"/>
              </a:ext>
            </a:extLst>
          </p:cNvPr>
          <p:cNvCxnSpPr>
            <a:cxnSpLocks/>
          </p:cNvCxnSpPr>
          <p:nvPr/>
        </p:nvCxnSpPr>
        <p:spPr>
          <a:xfrm>
            <a:off x="2022336" y="298524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F3EC31E-16F2-8ABC-815B-EDF6C2D2AC87}"/>
              </a:ext>
            </a:extLst>
          </p:cNvPr>
          <p:cNvCxnSpPr>
            <a:cxnSpLocks/>
          </p:cNvCxnSpPr>
          <p:nvPr/>
        </p:nvCxnSpPr>
        <p:spPr>
          <a:xfrm>
            <a:off x="2022335" y="314716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1F2707-91DD-9EA9-9E75-454C5442E9A4}"/>
              </a:ext>
            </a:extLst>
          </p:cNvPr>
          <p:cNvCxnSpPr>
            <a:cxnSpLocks/>
          </p:cNvCxnSpPr>
          <p:nvPr/>
        </p:nvCxnSpPr>
        <p:spPr>
          <a:xfrm>
            <a:off x="4723044" y="345511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8D0AFC5-82CD-2F9D-1192-B147775F0E53}"/>
              </a:ext>
            </a:extLst>
          </p:cNvPr>
          <p:cNvCxnSpPr>
            <a:cxnSpLocks/>
          </p:cNvCxnSpPr>
          <p:nvPr/>
        </p:nvCxnSpPr>
        <p:spPr>
          <a:xfrm>
            <a:off x="2541448" y="342339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8ADF445-9917-4ADE-73B8-42A23C270F6A}"/>
              </a:ext>
            </a:extLst>
          </p:cNvPr>
          <p:cNvCxnSpPr>
            <a:cxnSpLocks/>
          </p:cNvCxnSpPr>
          <p:nvPr/>
        </p:nvCxnSpPr>
        <p:spPr>
          <a:xfrm>
            <a:off x="2022333" y="301927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89DEC52-65CE-9711-34ED-E01B95329529}"/>
              </a:ext>
            </a:extLst>
          </p:cNvPr>
          <p:cNvCxnSpPr>
            <a:cxnSpLocks/>
          </p:cNvCxnSpPr>
          <p:nvPr/>
        </p:nvCxnSpPr>
        <p:spPr>
          <a:xfrm>
            <a:off x="2541448" y="428064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1A89D99-8FF1-BA11-0243-9379A0BB3C0F}"/>
              </a:ext>
            </a:extLst>
          </p:cNvPr>
          <p:cNvCxnSpPr>
            <a:cxnSpLocks/>
          </p:cNvCxnSpPr>
          <p:nvPr/>
        </p:nvCxnSpPr>
        <p:spPr>
          <a:xfrm>
            <a:off x="2541448" y="444256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687C0CF-ED12-F1F5-7A03-398D1A7456F1}"/>
              </a:ext>
            </a:extLst>
          </p:cNvPr>
          <p:cNvCxnSpPr>
            <a:cxnSpLocks/>
          </p:cNvCxnSpPr>
          <p:nvPr/>
        </p:nvCxnSpPr>
        <p:spPr>
          <a:xfrm>
            <a:off x="2022335" y="384249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D54494F-2DC8-CF68-1CA6-02D46131EAD7}"/>
              </a:ext>
            </a:extLst>
          </p:cNvPr>
          <p:cNvCxnSpPr>
            <a:cxnSpLocks/>
          </p:cNvCxnSpPr>
          <p:nvPr/>
        </p:nvCxnSpPr>
        <p:spPr>
          <a:xfrm>
            <a:off x="2022334" y="400441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33B9B3C-9C40-0A2B-97FF-58D91DE2FE5F}"/>
              </a:ext>
            </a:extLst>
          </p:cNvPr>
          <p:cNvCxnSpPr>
            <a:cxnSpLocks/>
          </p:cNvCxnSpPr>
          <p:nvPr/>
        </p:nvCxnSpPr>
        <p:spPr>
          <a:xfrm>
            <a:off x="4729618" y="428615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550100D-0F2C-CC6B-1FA3-B542FB03A888}"/>
              </a:ext>
            </a:extLst>
          </p:cNvPr>
          <p:cNvCxnSpPr>
            <a:cxnSpLocks/>
          </p:cNvCxnSpPr>
          <p:nvPr/>
        </p:nvCxnSpPr>
        <p:spPr>
          <a:xfrm>
            <a:off x="2541447" y="428064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05A6F-C836-AB9C-C7B8-446FE5DEAB7F}"/>
              </a:ext>
            </a:extLst>
          </p:cNvPr>
          <p:cNvCxnSpPr>
            <a:cxnSpLocks/>
          </p:cNvCxnSpPr>
          <p:nvPr/>
        </p:nvCxnSpPr>
        <p:spPr>
          <a:xfrm>
            <a:off x="2022332" y="387652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0FCF857-4BE7-66E8-D1D8-1EC8DDC16D1D}"/>
              </a:ext>
            </a:extLst>
          </p:cNvPr>
          <p:cNvCxnSpPr>
            <a:cxnSpLocks/>
          </p:cNvCxnSpPr>
          <p:nvPr/>
        </p:nvCxnSpPr>
        <p:spPr>
          <a:xfrm>
            <a:off x="2541447" y="410443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24DE72E-DC58-B13A-D24F-6EDA034F522F}"/>
              </a:ext>
            </a:extLst>
          </p:cNvPr>
          <p:cNvCxnSpPr>
            <a:cxnSpLocks/>
          </p:cNvCxnSpPr>
          <p:nvPr/>
        </p:nvCxnSpPr>
        <p:spPr>
          <a:xfrm>
            <a:off x="2541447" y="426635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2F9CBB5-73F3-9C19-98AC-DA7182A8A2A9}"/>
              </a:ext>
            </a:extLst>
          </p:cNvPr>
          <p:cNvCxnSpPr>
            <a:cxnSpLocks/>
          </p:cNvCxnSpPr>
          <p:nvPr/>
        </p:nvCxnSpPr>
        <p:spPr>
          <a:xfrm>
            <a:off x="2022334" y="366628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7FC5F02-30C5-96EB-AF81-EA658EE2B77B}"/>
              </a:ext>
            </a:extLst>
          </p:cNvPr>
          <p:cNvCxnSpPr>
            <a:cxnSpLocks/>
          </p:cNvCxnSpPr>
          <p:nvPr/>
        </p:nvCxnSpPr>
        <p:spPr>
          <a:xfrm>
            <a:off x="2022333" y="382820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E4DE382-66EB-796F-E8A2-3E0613413449}"/>
              </a:ext>
            </a:extLst>
          </p:cNvPr>
          <p:cNvCxnSpPr>
            <a:cxnSpLocks/>
          </p:cNvCxnSpPr>
          <p:nvPr/>
        </p:nvCxnSpPr>
        <p:spPr>
          <a:xfrm>
            <a:off x="4729617" y="410994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9D70598-7382-DF6B-D452-09A350FDAD47}"/>
              </a:ext>
            </a:extLst>
          </p:cNvPr>
          <p:cNvCxnSpPr>
            <a:cxnSpLocks/>
          </p:cNvCxnSpPr>
          <p:nvPr/>
        </p:nvCxnSpPr>
        <p:spPr>
          <a:xfrm>
            <a:off x="2541446" y="410443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3113CA4-F786-9C02-B2CC-B96470320A6D}"/>
              </a:ext>
            </a:extLst>
          </p:cNvPr>
          <p:cNvCxnSpPr>
            <a:cxnSpLocks/>
          </p:cNvCxnSpPr>
          <p:nvPr/>
        </p:nvCxnSpPr>
        <p:spPr>
          <a:xfrm>
            <a:off x="2022331" y="370030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E659B37-5EE7-C2CC-8956-17FBEDE812CB}"/>
              </a:ext>
            </a:extLst>
          </p:cNvPr>
          <p:cNvCxnSpPr>
            <a:cxnSpLocks/>
          </p:cNvCxnSpPr>
          <p:nvPr/>
        </p:nvCxnSpPr>
        <p:spPr>
          <a:xfrm>
            <a:off x="2541446" y="392821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F94873B-BB73-B68D-6C8C-E1C4407EF928}"/>
              </a:ext>
            </a:extLst>
          </p:cNvPr>
          <p:cNvCxnSpPr>
            <a:cxnSpLocks/>
          </p:cNvCxnSpPr>
          <p:nvPr/>
        </p:nvCxnSpPr>
        <p:spPr>
          <a:xfrm>
            <a:off x="2701810" y="407899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C310831-F3F6-E0F1-FCBC-D60122307A5A}"/>
              </a:ext>
            </a:extLst>
          </p:cNvPr>
          <p:cNvCxnSpPr>
            <a:cxnSpLocks/>
          </p:cNvCxnSpPr>
          <p:nvPr/>
        </p:nvCxnSpPr>
        <p:spPr>
          <a:xfrm>
            <a:off x="2022333" y="349006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93C9AED-C65E-A8F4-809A-3DB40B82EBF8}"/>
              </a:ext>
            </a:extLst>
          </p:cNvPr>
          <p:cNvCxnSpPr>
            <a:cxnSpLocks/>
          </p:cNvCxnSpPr>
          <p:nvPr/>
        </p:nvCxnSpPr>
        <p:spPr>
          <a:xfrm>
            <a:off x="2022332" y="36519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F95DCC7-FE10-24DB-71CC-DD4A3813999A}"/>
              </a:ext>
            </a:extLst>
          </p:cNvPr>
          <p:cNvCxnSpPr>
            <a:cxnSpLocks/>
          </p:cNvCxnSpPr>
          <p:nvPr/>
        </p:nvCxnSpPr>
        <p:spPr>
          <a:xfrm>
            <a:off x="4729616" y="393373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2FEC54B-ACD2-A085-E095-328B72BAEA90}"/>
              </a:ext>
            </a:extLst>
          </p:cNvPr>
          <p:cNvCxnSpPr>
            <a:cxnSpLocks/>
          </p:cNvCxnSpPr>
          <p:nvPr/>
        </p:nvCxnSpPr>
        <p:spPr>
          <a:xfrm>
            <a:off x="2541445" y="39282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934D540-7D18-6835-DD3C-A4A910A8F4F8}"/>
              </a:ext>
            </a:extLst>
          </p:cNvPr>
          <p:cNvCxnSpPr>
            <a:cxnSpLocks/>
          </p:cNvCxnSpPr>
          <p:nvPr/>
        </p:nvCxnSpPr>
        <p:spPr>
          <a:xfrm>
            <a:off x="2022330" y="352409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B68FFA6-F7DB-C80C-404D-FDBCFC9F9C19}"/>
              </a:ext>
            </a:extLst>
          </p:cNvPr>
          <p:cNvCxnSpPr>
            <a:cxnSpLocks/>
          </p:cNvCxnSpPr>
          <p:nvPr/>
        </p:nvCxnSpPr>
        <p:spPr>
          <a:xfrm>
            <a:off x="2541445" y="478546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EA3314D-07C6-AAA0-0B56-4F40B47E8885}"/>
              </a:ext>
            </a:extLst>
          </p:cNvPr>
          <p:cNvCxnSpPr>
            <a:cxnSpLocks/>
          </p:cNvCxnSpPr>
          <p:nvPr/>
        </p:nvCxnSpPr>
        <p:spPr>
          <a:xfrm>
            <a:off x="2541445" y="494739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8592236-3E5E-EEA7-2BED-F26E59FCA700}"/>
              </a:ext>
            </a:extLst>
          </p:cNvPr>
          <p:cNvCxnSpPr>
            <a:cxnSpLocks/>
          </p:cNvCxnSpPr>
          <p:nvPr/>
        </p:nvCxnSpPr>
        <p:spPr>
          <a:xfrm>
            <a:off x="2022332" y="434731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4C35BC2-4992-34D6-7902-750102344ABE}"/>
              </a:ext>
            </a:extLst>
          </p:cNvPr>
          <p:cNvCxnSpPr>
            <a:cxnSpLocks/>
          </p:cNvCxnSpPr>
          <p:nvPr/>
        </p:nvCxnSpPr>
        <p:spPr>
          <a:xfrm>
            <a:off x="2022331" y="450924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83724ED-8A4E-B871-85F6-801367E4DA40}"/>
              </a:ext>
            </a:extLst>
          </p:cNvPr>
          <p:cNvCxnSpPr>
            <a:cxnSpLocks/>
          </p:cNvCxnSpPr>
          <p:nvPr/>
        </p:nvCxnSpPr>
        <p:spPr>
          <a:xfrm>
            <a:off x="4726598" y="470287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F7F4BE3-5BF7-F46B-F4D7-7469A7E968D4}"/>
              </a:ext>
            </a:extLst>
          </p:cNvPr>
          <p:cNvCxnSpPr>
            <a:cxnSpLocks/>
          </p:cNvCxnSpPr>
          <p:nvPr/>
        </p:nvCxnSpPr>
        <p:spPr>
          <a:xfrm>
            <a:off x="2541444" y="478546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796A406-D8F7-BC44-6E2D-5ECF75778A04}"/>
              </a:ext>
            </a:extLst>
          </p:cNvPr>
          <p:cNvCxnSpPr>
            <a:cxnSpLocks/>
          </p:cNvCxnSpPr>
          <p:nvPr/>
        </p:nvCxnSpPr>
        <p:spPr>
          <a:xfrm>
            <a:off x="2022329" y="438134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8401CBD-EDB3-AFAF-32DC-F92939AC2522}"/>
              </a:ext>
            </a:extLst>
          </p:cNvPr>
          <p:cNvCxnSpPr>
            <a:cxnSpLocks/>
          </p:cNvCxnSpPr>
          <p:nvPr/>
        </p:nvCxnSpPr>
        <p:spPr>
          <a:xfrm>
            <a:off x="2541444" y="460925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661D4A2-E2CB-B325-AE05-0C6539F4C031}"/>
              </a:ext>
            </a:extLst>
          </p:cNvPr>
          <p:cNvCxnSpPr>
            <a:cxnSpLocks/>
          </p:cNvCxnSpPr>
          <p:nvPr/>
        </p:nvCxnSpPr>
        <p:spPr>
          <a:xfrm>
            <a:off x="2541444" y="477117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28124FB-2AEB-3B29-7ECA-9D180828B401}"/>
              </a:ext>
            </a:extLst>
          </p:cNvPr>
          <p:cNvCxnSpPr>
            <a:cxnSpLocks/>
          </p:cNvCxnSpPr>
          <p:nvPr/>
        </p:nvCxnSpPr>
        <p:spPr>
          <a:xfrm>
            <a:off x="2022331" y="417110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10ACD50-E201-AAF0-C314-907849435BD0}"/>
              </a:ext>
            </a:extLst>
          </p:cNvPr>
          <p:cNvCxnSpPr>
            <a:cxnSpLocks/>
          </p:cNvCxnSpPr>
          <p:nvPr/>
        </p:nvCxnSpPr>
        <p:spPr>
          <a:xfrm>
            <a:off x="2022330" y="433302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5B6D3D7-411F-56AB-9FA4-0D04014692EA}"/>
              </a:ext>
            </a:extLst>
          </p:cNvPr>
          <p:cNvCxnSpPr>
            <a:cxnSpLocks/>
          </p:cNvCxnSpPr>
          <p:nvPr/>
        </p:nvCxnSpPr>
        <p:spPr>
          <a:xfrm>
            <a:off x="4729614" y="461477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3CDDBAB-23D9-9834-8980-911B5209467A}"/>
              </a:ext>
            </a:extLst>
          </p:cNvPr>
          <p:cNvCxnSpPr>
            <a:cxnSpLocks/>
          </p:cNvCxnSpPr>
          <p:nvPr/>
        </p:nvCxnSpPr>
        <p:spPr>
          <a:xfrm>
            <a:off x="2541443" y="460925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C0CC483-CA75-2354-6C0E-4DFB369A8732}"/>
              </a:ext>
            </a:extLst>
          </p:cNvPr>
          <p:cNvCxnSpPr>
            <a:cxnSpLocks/>
          </p:cNvCxnSpPr>
          <p:nvPr/>
        </p:nvCxnSpPr>
        <p:spPr>
          <a:xfrm>
            <a:off x="2022328" y="420513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9B95495-2769-AE76-42EF-BDBE2DE15735}"/>
              </a:ext>
            </a:extLst>
          </p:cNvPr>
          <p:cNvCxnSpPr>
            <a:cxnSpLocks/>
          </p:cNvCxnSpPr>
          <p:nvPr/>
        </p:nvCxnSpPr>
        <p:spPr>
          <a:xfrm>
            <a:off x="2541443" y="443304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FFFC3F9-0422-9564-1B56-2C3EE9DCC52F}"/>
              </a:ext>
            </a:extLst>
          </p:cNvPr>
          <p:cNvCxnSpPr>
            <a:cxnSpLocks/>
          </p:cNvCxnSpPr>
          <p:nvPr/>
        </p:nvCxnSpPr>
        <p:spPr>
          <a:xfrm>
            <a:off x="2541443" y="459496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F6E5C92-3FA1-9C35-C1C2-3DD3E11A6C25}"/>
              </a:ext>
            </a:extLst>
          </p:cNvPr>
          <p:cNvCxnSpPr>
            <a:cxnSpLocks/>
          </p:cNvCxnSpPr>
          <p:nvPr/>
        </p:nvCxnSpPr>
        <p:spPr>
          <a:xfrm>
            <a:off x="2022330" y="399489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93B3B96-6688-EB9E-022E-1851D70AB423}"/>
              </a:ext>
            </a:extLst>
          </p:cNvPr>
          <p:cNvCxnSpPr>
            <a:cxnSpLocks/>
          </p:cNvCxnSpPr>
          <p:nvPr/>
        </p:nvCxnSpPr>
        <p:spPr>
          <a:xfrm>
            <a:off x="2022329" y="415681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DFB6299-5327-0EEF-3950-AB2EF99B6E03}"/>
              </a:ext>
            </a:extLst>
          </p:cNvPr>
          <p:cNvCxnSpPr>
            <a:cxnSpLocks/>
          </p:cNvCxnSpPr>
          <p:nvPr/>
        </p:nvCxnSpPr>
        <p:spPr>
          <a:xfrm>
            <a:off x="4729613" y="443855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45C3F5C-FCA6-C913-EC2D-3AC5968C675D}"/>
              </a:ext>
            </a:extLst>
          </p:cNvPr>
          <p:cNvCxnSpPr>
            <a:cxnSpLocks/>
          </p:cNvCxnSpPr>
          <p:nvPr/>
        </p:nvCxnSpPr>
        <p:spPr>
          <a:xfrm>
            <a:off x="2541442" y="443304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78EA341-1C5E-4330-D510-6F4FAC6F4574}"/>
              </a:ext>
            </a:extLst>
          </p:cNvPr>
          <p:cNvCxnSpPr>
            <a:cxnSpLocks/>
          </p:cNvCxnSpPr>
          <p:nvPr/>
        </p:nvCxnSpPr>
        <p:spPr>
          <a:xfrm>
            <a:off x="2022327" y="402891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8DDC0C-CAE4-E469-E941-29E2C63C398E}"/>
              </a:ext>
            </a:extLst>
          </p:cNvPr>
          <p:cNvCxnSpPr>
            <a:cxnSpLocks/>
          </p:cNvCxnSpPr>
          <p:nvPr/>
        </p:nvCxnSpPr>
        <p:spPr>
          <a:xfrm>
            <a:off x="2016715" y="248756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922362E-B68E-CBD3-4E0F-8D62D679E314}"/>
              </a:ext>
            </a:extLst>
          </p:cNvPr>
          <p:cNvCxnSpPr>
            <a:cxnSpLocks/>
          </p:cNvCxnSpPr>
          <p:nvPr/>
        </p:nvCxnSpPr>
        <p:spPr>
          <a:xfrm>
            <a:off x="4239334" y="25030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5D097DE-7D97-6E46-DDD4-E9ABD7856F24}"/>
              </a:ext>
            </a:extLst>
          </p:cNvPr>
          <p:cNvCxnSpPr>
            <a:cxnSpLocks/>
          </p:cNvCxnSpPr>
          <p:nvPr/>
        </p:nvCxnSpPr>
        <p:spPr>
          <a:xfrm>
            <a:off x="2016717" y="285972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32E7BFD-0B88-07B0-019A-592A6E89E50D}"/>
              </a:ext>
            </a:extLst>
          </p:cNvPr>
          <p:cNvCxnSpPr>
            <a:cxnSpLocks/>
          </p:cNvCxnSpPr>
          <p:nvPr/>
        </p:nvCxnSpPr>
        <p:spPr>
          <a:xfrm>
            <a:off x="2016716" y="268351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4A188C5-128D-B222-E158-1EA0F80540D5}"/>
              </a:ext>
            </a:extLst>
          </p:cNvPr>
          <p:cNvCxnSpPr>
            <a:cxnSpLocks/>
          </p:cNvCxnSpPr>
          <p:nvPr/>
        </p:nvCxnSpPr>
        <p:spPr>
          <a:xfrm>
            <a:off x="2535831" y="291142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E1039AD-5E57-FC7D-94D8-33DA2BF1111B}"/>
              </a:ext>
            </a:extLst>
          </p:cNvPr>
          <p:cNvCxnSpPr>
            <a:cxnSpLocks/>
          </p:cNvCxnSpPr>
          <p:nvPr/>
        </p:nvCxnSpPr>
        <p:spPr>
          <a:xfrm>
            <a:off x="2016718" y="247327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5A656B2-007C-9488-9A62-816508F25304}"/>
              </a:ext>
            </a:extLst>
          </p:cNvPr>
          <p:cNvCxnSpPr>
            <a:cxnSpLocks/>
          </p:cNvCxnSpPr>
          <p:nvPr/>
        </p:nvCxnSpPr>
        <p:spPr>
          <a:xfrm>
            <a:off x="2016715" y="250730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92BAAB0-DE90-3334-3F27-DF2FD70BC5CB}"/>
              </a:ext>
            </a:extLst>
          </p:cNvPr>
          <p:cNvCxnSpPr>
            <a:cxnSpLocks/>
          </p:cNvCxnSpPr>
          <p:nvPr/>
        </p:nvCxnSpPr>
        <p:spPr>
          <a:xfrm>
            <a:off x="2442588" y="283283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2CA9EB3-3BF4-302E-B74C-B4D468E399B6}"/>
              </a:ext>
            </a:extLst>
          </p:cNvPr>
          <p:cNvCxnSpPr>
            <a:cxnSpLocks/>
          </p:cNvCxnSpPr>
          <p:nvPr/>
        </p:nvCxnSpPr>
        <p:spPr>
          <a:xfrm>
            <a:off x="2345339" y="274473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DFEFD08-219D-0D35-5223-A7516965AAA9}"/>
              </a:ext>
            </a:extLst>
          </p:cNvPr>
          <p:cNvCxnSpPr>
            <a:cxnSpLocks/>
          </p:cNvCxnSpPr>
          <p:nvPr/>
        </p:nvCxnSpPr>
        <p:spPr>
          <a:xfrm>
            <a:off x="2237054" y="264948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113D272-5F0B-6EEC-8776-6C54EF0F2DAC}"/>
              </a:ext>
            </a:extLst>
          </p:cNvPr>
          <p:cNvCxnSpPr>
            <a:cxnSpLocks/>
          </p:cNvCxnSpPr>
          <p:nvPr/>
        </p:nvCxnSpPr>
        <p:spPr>
          <a:xfrm>
            <a:off x="2126258" y="255423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99778E4-62EB-8018-B165-178AFD00E91F}"/>
              </a:ext>
            </a:extLst>
          </p:cNvPr>
          <p:cNvCxnSpPr>
            <a:cxnSpLocks/>
          </p:cNvCxnSpPr>
          <p:nvPr/>
        </p:nvCxnSpPr>
        <p:spPr>
          <a:xfrm>
            <a:off x="2947968" y="248993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09000AF-3865-B355-2D9A-5FD6FA7156CC}"/>
              </a:ext>
            </a:extLst>
          </p:cNvPr>
          <p:cNvCxnSpPr>
            <a:cxnSpLocks/>
          </p:cNvCxnSpPr>
          <p:nvPr/>
        </p:nvCxnSpPr>
        <p:spPr>
          <a:xfrm>
            <a:off x="2491850" y="248755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01A833-F9F3-DC82-8257-18669E3D2A40}"/>
              </a:ext>
            </a:extLst>
          </p:cNvPr>
          <p:cNvCxnSpPr>
            <a:cxnSpLocks/>
          </p:cNvCxnSpPr>
          <p:nvPr/>
        </p:nvCxnSpPr>
        <p:spPr>
          <a:xfrm>
            <a:off x="3474906" y="248994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F0AE0DD-5451-027F-71BC-4F1C969B9ACA}"/>
              </a:ext>
            </a:extLst>
          </p:cNvPr>
          <p:cNvCxnSpPr>
            <a:cxnSpLocks/>
          </p:cNvCxnSpPr>
          <p:nvPr/>
        </p:nvCxnSpPr>
        <p:spPr>
          <a:xfrm>
            <a:off x="3978368" y="248041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C9975129-41E9-23B1-4889-30458D9EBA00}"/>
              </a:ext>
            </a:extLst>
          </p:cNvPr>
          <p:cNvSpPr/>
          <p:nvPr/>
        </p:nvSpPr>
        <p:spPr>
          <a:xfrm>
            <a:off x="1741660" y="339656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226A19C-53B5-D0EB-9507-BA3DAFB3A4D8}"/>
              </a:ext>
            </a:extLst>
          </p:cNvPr>
          <p:cNvSpPr txBox="1"/>
          <p:nvPr/>
        </p:nvSpPr>
        <p:spPr>
          <a:xfrm>
            <a:off x="2016715" y="4958933"/>
            <a:ext cx="2741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Backbone</a:t>
            </a:r>
          </a:p>
          <a:p>
            <a:pPr algn="ctr"/>
            <a:r>
              <a:rPr lang="en-US" sz="2400" dirty="0"/>
              <a:t>creates multi-scale feature map</a:t>
            </a:r>
          </a:p>
        </p:txBody>
      </p:sp>
      <p:sp>
        <p:nvSpPr>
          <p:cNvPr id="129" name="Parallelogram 128">
            <a:extLst>
              <a:ext uri="{FF2B5EF4-FFF2-40B4-BE49-F238E27FC236}">
                <a16:creationId xmlns:a16="http://schemas.microsoft.com/office/drawing/2014/main" id="{93B2A77D-6615-3DEA-6EE5-3F05158DCD0D}"/>
              </a:ext>
            </a:extLst>
          </p:cNvPr>
          <p:cNvSpPr/>
          <p:nvPr/>
        </p:nvSpPr>
        <p:spPr>
          <a:xfrm>
            <a:off x="4803378" y="5110487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Parallelogram 129">
            <a:extLst>
              <a:ext uri="{FF2B5EF4-FFF2-40B4-BE49-F238E27FC236}">
                <a16:creationId xmlns:a16="http://schemas.microsoft.com/office/drawing/2014/main" id="{BF6117AE-26D0-792F-D200-B1166CE46BFA}"/>
              </a:ext>
            </a:extLst>
          </p:cNvPr>
          <p:cNvSpPr/>
          <p:nvPr/>
        </p:nvSpPr>
        <p:spPr>
          <a:xfrm>
            <a:off x="5048935" y="4086313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Parallelogram 130">
            <a:extLst>
              <a:ext uri="{FF2B5EF4-FFF2-40B4-BE49-F238E27FC236}">
                <a16:creationId xmlns:a16="http://schemas.microsoft.com/office/drawing/2014/main" id="{5CCCD10B-759F-B827-93DF-1F7EC0E54E1D}"/>
              </a:ext>
            </a:extLst>
          </p:cNvPr>
          <p:cNvSpPr/>
          <p:nvPr/>
        </p:nvSpPr>
        <p:spPr>
          <a:xfrm>
            <a:off x="5207909" y="3164727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E3EFAF9-1607-353F-EA8C-AB21BEAB1CF5}"/>
              </a:ext>
            </a:extLst>
          </p:cNvPr>
          <p:cNvCxnSpPr>
            <a:cxnSpLocks/>
          </p:cNvCxnSpPr>
          <p:nvPr/>
        </p:nvCxnSpPr>
        <p:spPr>
          <a:xfrm>
            <a:off x="6066624" y="3051427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1EB41D1-24D4-E899-B70E-9B06C9382F3B}"/>
              </a:ext>
            </a:extLst>
          </p:cNvPr>
          <p:cNvCxnSpPr>
            <a:cxnSpLocks/>
            <a:stCxn id="130" idx="3"/>
          </p:cNvCxnSpPr>
          <p:nvPr/>
        </p:nvCxnSpPr>
        <p:spPr>
          <a:xfrm>
            <a:off x="6041954" y="4812344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C3F554F-31DC-1D53-15B8-8F0D81924E15}"/>
              </a:ext>
            </a:extLst>
          </p:cNvPr>
          <p:cNvCxnSpPr>
            <a:cxnSpLocks/>
            <a:stCxn id="131" idx="4"/>
          </p:cNvCxnSpPr>
          <p:nvPr/>
        </p:nvCxnSpPr>
        <p:spPr>
          <a:xfrm>
            <a:off x="6066624" y="3834461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0A66E87-B3DD-7CC3-2391-696117CA2FBB}"/>
              </a:ext>
            </a:extLst>
          </p:cNvPr>
          <p:cNvCxnSpPr>
            <a:cxnSpLocks/>
          </p:cNvCxnSpPr>
          <p:nvPr/>
        </p:nvCxnSpPr>
        <p:spPr>
          <a:xfrm flipV="1">
            <a:off x="4702581" y="3025597"/>
            <a:ext cx="1376094" cy="61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9B44D42-936A-747F-CDBF-32D96D3C22E1}"/>
              </a:ext>
            </a:extLst>
          </p:cNvPr>
          <p:cNvCxnSpPr>
            <a:cxnSpLocks/>
          </p:cNvCxnSpPr>
          <p:nvPr/>
        </p:nvCxnSpPr>
        <p:spPr>
          <a:xfrm>
            <a:off x="4747798" y="3947081"/>
            <a:ext cx="1330877" cy="80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E6CE1C6-B75E-2743-4156-60939A11A7BA}"/>
              </a:ext>
            </a:extLst>
          </p:cNvPr>
          <p:cNvCxnSpPr>
            <a:cxnSpLocks/>
          </p:cNvCxnSpPr>
          <p:nvPr/>
        </p:nvCxnSpPr>
        <p:spPr>
          <a:xfrm>
            <a:off x="4747798" y="4950152"/>
            <a:ext cx="129415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732E36F-C899-145C-6810-5A4BF67E4598}"/>
              </a:ext>
            </a:extLst>
          </p:cNvPr>
          <p:cNvSpPr/>
          <p:nvPr/>
        </p:nvSpPr>
        <p:spPr>
          <a:xfrm>
            <a:off x="5951506" y="3344640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E1F5DF8-EA68-2F33-46BA-B4F921FB90D7}"/>
              </a:ext>
            </a:extLst>
          </p:cNvPr>
          <p:cNvSpPr/>
          <p:nvPr/>
        </p:nvSpPr>
        <p:spPr>
          <a:xfrm>
            <a:off x="5844946" y="4404921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B6CA23F-F676-7473-5296-AD92AECF14FD}"/>
              </a:ext>
            </a:extLst>
          </p:cNvPr>
          <p:cNvSpPr/>
          <p:nvPr/>
        </p:nvSpPr>
        <p:spPr>
          <a:xfrm>
            <a:off x="5814564" y="546476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E3FAF297-7060-F29B-D254-F8865A70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270" y="3147168"/>
            <a:ext cx="2018233" cy="1513675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27BD958-543E-94B6-D459-0FD5367BE36A}"/>
              </a:ext>
            </a:extLst>
          </p:cNvPr>
          <p:cNvGrpSpPr/>
          <p:nvPr/>
        </p:nvGrpSpPr>
        <p:grpSpPr>
          <a:xfrm>
            <a:off x="10803485" y="3593158"/>
            <a:ext cx="410365" cy="328265"/>
            <a:chOff x="4271239" y="1649501"/>
            <a:chExt cx="3046443" cy="1429473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30E7F5E0-C6D7-9005-8429-190F3CABD2CF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AC92B09-6635-960E-E17B-2FD3AD7525BE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FCEB496-B039-38AE-B4FA-937ACD7E796A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91C9A80-55BE-5BC5-4D16-4A33FD1CF49B}"/>
              </a:ext>
            </a:extLst>
          </p:cNvPr>
          <p:cNvGrpSpPr/>
          <p:nvPr/>
        </p:nvGrpSpPr>
        <p:grpSpPr>
          <a:xfrm>
            <a:off x="11470899" y="4374281"/>
            <a:ext cx="265776" cy="266680"/>
            <a:chOff x="4271239" y="1649501"/>
            <a:chExt cx="3046443" cy="1429473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737394-B8B3-7CC9-3190-0B56B557A19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E8E3602-E570-2797-0A34-CC456427E8FF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CB20C98-E90F-7FCF-C95E-716851D42C0D}"/>
              </a:ext>
            </a:extLst>
          </p:cNvPr>
          <p:cNvGrpSpPr/>
          <p:nvPr/>
        </p:nvGrpSpPr>
        <p:grpSpPr>
          <a:xfrm>
            <a:off x="10461439" y="3887742"/>
            <a:ext cx="528127" cy="401236"/>
            <a:chOff x="4271239" y="1649501"/>
            <a:chExt cx="3046443" cy="1429473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877CBE4-1B2C-9334-9FBD-5299012429E3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3CDF781-5CD6-2512-4E9C-952E914960A4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6F5DF52-A307-779A-BFE7-A663BCA76BAE}"/>
              </a:ext>
            </a:extLst>
          </p:cNvPr>
          <p:cNvSpPr txBox="1"/>
          <p:nvPr/>
        </p:nvSpPr>
        <p:spPr>
          <a:xfrm>
            <a:off x="10093271" y="4638377"/>
            <a:ext cx="2042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Inferred </a:t>
            </a:r>
            <a:r>
              <a:rPr lang="en-US" sz="2400" b="1" dirty="0" err="1"/>
              <a:t>outpu</a:t>
            </a:r>
            <a:endParaRPr lang="en-US" sz="2400" b="1" dirty="0"/>
          </a:p>
          <a:p>
            <a:pPr algn="ctr"/>
            <a:r>
              <a:rPr lang="en-US" sz="2400" dirty="0"/>
              <a:t>Cat, mouse, book</a:t>
            </a: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3C4C6F96-229B-A3A0-7B97-730086E3DBB7}"/>
              </a:ext>
            </a:extLst>
          </p:cNvPr>
          <p:cNvSpPr/>
          <p:nvPr/>
        </p:nvSpPr>
        <p:spPr>
          <a:xfrm>
            <a:off x="9801928" y="366691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68EFF1F-D386-DD83-10B8-433930A1F2B0}"/>
              </a:ext>
            </a:extLst>
          </p:cNvPr>
          <p:cNvSpPr txBox="1"/>
          <p:nvPr/>
        </p:nvSpPr>
        <p:spPr>
          <a:xfrm>
            <a:off x="4994040" y="5883494"/>
            <a:ext cx="2222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Neck</a:t>
            </a:r>
            <a:r>
              <a:rPr lang="en-US" sz="2400" dirty="0"/>
              <a:t> integrates scales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3C85593-593F-C04A-ADC2-D6C3C013071E}"/>
              </a:ext>
            </a:extLst>
          </p:cNvPr>
          <p:cNvSpPr/>
          <p:nvPr/>
        </p:nvSpPr>
        <p:spPr>
          <a:xfrm>
            <a:off x="7902232" y="3296682"/>
            <a:ext cx="1764955" cy="12095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Bounding box regression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4D62ED4-5E71-CF77-7B0B-3375E9FA437F}"/>
              </a:ext>
            </a:extLst>
          </p:cNvPr>
          <p:cNvSpPr/>
          <p:nvPr/>
        </p:nvSpPr>
        <p:spPr>
          <a:xfrm>
            <a:off x="7893467" y="4566392"/>
            <a:ext cx="1782485" cy="115766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Object classification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4F7FC70-F0C1-11AE-025E-D47A390F81E6}"/>
              </a:ext>
            </a:extLst>
          </p:cNvPr>
          <p:cNvSpPr txBox="1"/>
          <p:nvPr/>
        </p:nvSpPr>
        <p:spPr>
          <a:xfrm>
            <a:off x="7850978" y="5975342"/>
            <a:ext cx="1905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Task-specific head</a:t>
            </a:r>
            <a:endParaRPr lang="en-US" sz="2400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054E698-FB67-0218-3A81-E4C8EC5DC8F6}"/>
              </a:ext>
            </a:extLst>
          </p:cNvPr>
          <p:cNvCxnSpPr>
            <a:cxnSpLocks/>
          </p:cNvCxnSpPr>
          <p:nvPr/>
        </p:nvCxnSpPr>
        <p:spPr>
          <a:xfrm>
            <a:off x="6824914" y="3499594"/>
            <a:ext cx="1066298" cy="1190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EFC5482-AB67-CF72-64EE-8C41F198FD37}"/>
              </a:ext>
            </a:extLst>
          </p:cNvPr>
          <p:cNvCxnSpPr>
            <a:cxnSpLocks/>
            <a:stCxn id="130" idx="2"/>
          </p:cNvCxnSpPr>
          <p:nvPr/>
        </p:nvCxnSpPr>
        <p:spPr>
          <a:xfrm flipV="1">
            <a:off x="7125726" y="4445367"/>
            <a:ext cx="761972" cy="3962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5808AA2-365B-841C-3A49-736A9E1D714D}"/>
              </a:ext>
            </a:extLst>
          </p:cNvPr>
          <p:cNvCxnSpPr>
            <a:cxnSpLocks/>
            <a:stCxn id="129" idx="2"/>
          </p:cNvCxnSpPr>
          <p:nvPr/>
        </p:nvCxnSpPr>
        <p:spPr>
          <a:xfrm>
            <a:off x="7462451" y="5508230"/>
            <a:ext cx="395906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E4932-9777-807C-BD0E-283E16C89B0E}"/>
              </a:ext>
            </a:extLst>
          </p:cNvPr>
          <p:cNvSpPr/>
          <p:nvPr/>
        </p:nvSpPr>
        <p:spPr>
          <a:xfrm>
            <a:off x="7902232" y="2037575"/>
            <a:ext cx="1764955" cy="12095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Probability of object</a:t>
            </a:r>
          </a:p>
        </p:txBody>
      </p:sp>
    </p:spTree>
    <p:extLst>
      <p:ext uri="{BB962C8B-B14F-4D97-AF65-F5344CB8AC3E}">
        <p14:creationId xmlns:p14="http://schemas.microsoft.com/office/powerpoint/2010/main" val="363735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27" grpId="0" animBg="1"/>
      <p:bldP spid="128" grpId="0"/>
      <p:bldP spid="129" grpId="0" animBg="1"/>
      <p:bldP spid="130" grpId="0" animBg="1"/>
      <p:bldP spid="131" grpId="0" animBg="1"/>
      <p:bldP spid="138" grpId="0" animBg="1"/>
      <p:bldP spid="139" grpId="0" animBg="1"/>
      <p:bldP spid="140" grpId="0" animBg="1"/>
      <p:bldP spid="165" grpId="0"/>
      <p:bldP spid="166" grpId="0" animBg="1"/>
      <p:bldP spid="167" grpId="0"/>
      <p:bldP spid="168" grpId="0" animBg="1"/>
      <p:bldP spid="169" grpId="0" animBg="1"/>
      <p:bldP spid="173" grpId="0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5644010" cy="894973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basis for other CV tasks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081999"/>
            <a:ext cx="6791281" cy="4444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Place objects in scene 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Size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Orientation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3D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Size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Depth (distance)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Pose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Joint location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Joint relative position 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GB" sz="20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From Objects as Point, Zhou et.al., 2019</a:t>
            </a:r>
            <a:endParaRPr lang="en-GB" sz="20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75440-0A66-FB6C-8826-8C022670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942" y="365914"/>
            <a:ext cx="4431322" cy="64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Object Detection is a Hard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Occlusion: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Location ambiguity: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which object is located with overlapping bounding boxes</a:t>
            </a:r>
          </a:p>
          <a:p>
            <a:pPr>
              <a:spcBef>
                <a:spcPts val="400"/>
              </a:spcBef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ambiguity: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4525505" y="3205480"/>
            <a:ext cx="4318775" cy="14215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 flipV="1">
            <a:off x="4117383" y="4618495"/>
            <a:ext cx="3290807" cy="583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272AD0-8AD7-4917-3453-3C67EC78BB0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655820" y="3817749"/>
            <a:ext cx="2530227" cy="28943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– Trade-offs of speed, categories and accuracy 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1716066"/>
            <a:ext cx="4683331" cy="46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Selection of object detection models has multi-dimensional trade-offs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Less confidence in classification with increasing number of categories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Lower complexity straight-through models are faster but less accurate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Chose model to meet requirements</a:t>
            </a:r>
          </a:p>
          <a:p>
            <a:pPr>
              <a:spcBef>
                <a:spcPts val="400"/>
              </a:spcBef>
            </a:pP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H="1" flipV="1">
            <a:off x="7565705" y="2962422"/>
            <a:ext cx="2837160" cy="1919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6096000" y="6174297"/>
            <a:ext cx="5484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29608-75E5-4CF9-857E-3562E6585D72}"/>
              </a:ext>
            </a:extLst>
          </p:cNvPr>
          <p:cNvCxnSpPr>
            <a:cxnSpLocks/>
          </p:cNvCxnSpPr>
          <p:nvPr/>
        </p:nvCxnSpPr>
        <p:spPr>
          <a:xfrm flipV="1">
            <a:off x="6096000" y="1897693"/>
            <a:ext cx="0" cy="42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F5764A-D9B3-492A-8C35-D3DC0C6B6336}"/>
              </a:ext>
            </a:extLst>
          </p:cNvPr>
          <p:cNvSpPr txBox="1"/>
          <p:nvPr/>
        </p:nvSpPr>
        <p:spPr>
          <a:xfrm>
            <a:off x="9225418" y="4881636"/>
            <a:ext cx="2354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shot detectors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22256-9E90-4012-BCD6-082310C965CC}"/>
              </a:ext>
            </a:extLst>
          </p:cNvPr>
          <p:cNvSpPr txBox="1"/>
          <p:nvPr/>
        </p:nvSpPr>
        <p:spPr>
          <a:xfrm>
            <a:off x="6966557" y="6174297"/>
            <a:ext cx="40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frame rate -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3635531" y="3829689"/>
            <a:ext cx="432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number of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DAD08-D768-4708-A39A-2C6D52BE9D03}"/>
              </a:ext>
            </a:extLst>
          </p:cNvPr>
          <p:cNvSpPr txBox="1"/>
          <p:nvPr/>
        </p:nvSpPr>
        <p:spPr>
          <a:xfrm>
            <a:off x="6252559" y="2131425"/>
            <a:ext cx="262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Complex multi-step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19101-C723-48E2-9535-33A8F0E055E5}"/>
              </a:ext>
            </a:extLst>
          </p:cNvPr>
          <p:cNvSpPr txBox="1"/>
          <p:nvPr/>
        </p:nvSpPr>
        <p:spPr>
          <a:xfrm rot="1932879">
            <a:off x="7641103" y="3190597"/>
            <a:ext cx="3498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model complexity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 flipV="1">
            <a:off x="7189596" y="2962422"/>
            <a:ext cx="0" cy="28461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92CA4C-A71E-401B-8138-CE2F1181680C}"/>
              </a:ext>
            </a:extLst>
          </p:cNvPr>
          <p:cNvSpPr txBox="1"/>
          <p:nvPr/>
        </p:nvSpPr>
        <p:spPr>
          <a:xfrm rot="5400000">
            <a:off x="4677472" y="4026242"/>
            <a:ext cx="403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confidence – </a:t>
            </a:r>
          </a:p>
          <a:p>
            <a:pPr algn="ctr"/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37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5146" y="1039909"/>
            <a:ext cx="11525250" cy="1150518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Broadly, object detection algorithms can be divided by 2 characteristics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Selection of algorithms involves trade-offs of latency, computing power and accuracy 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Object Detection is a Hard Problem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-1676780" y="4191135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Frame rate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>
            <a:off x="793463" y="3168018"/>
            <a:ext cx="0" cy="27388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FA02A1-9216-E657-4944-9D339B053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963316"/>
              </p:ext>
            </p:extLst>
          </p:nvPr>
        </p:nvGraphicFramePr>
        <p:xfrm>
          <a:off x="1707863" y="2276953"/>
          <a:ext cx="9862452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484">
                  <a:extLst>
                    <a:ext uri="{9D8B030D-6E8A-4147-A177-3AD203B41FA5}">
                      <a16:colId xmlns:a16="http://schemas.microsoft.com/office/drawing/2014/main" val="2936127191"/>
                    </a:ext>
                  </a:extLst>
                </a:gridCol>
                <a:gridCol w="3287484">
                  <a:extLst>
                    <a:ext uri="{9D8B030D-6E8A-4147-A177-3AD203B41FA5}">
                      <a16:colId xmlns:a16="http://schemas.microsoft.com/office/drawing/2014/main" val="3595476405"/>
                    </a:ext>
                  </a:extLst>
                </a:gridCol>
                <a:gridCol w="3287484">
                  <a:extLst>
                    <a:ext uri="{9D8B030D-6E8A-4147-A177-3AD203B41FA5}">
                      <a16:colId xmlns:a16="http://schemas.microsoft.com/office/drawing/2014/main" val="39972549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Multi-step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Single 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47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Anchor boxes </a:t>
                      </a:r>
                    </a:p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Multi-scale overlapping grid of anchor boxes used as prototypes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/>
                        </a:rPr>
                        <a:t>Erhan et. al., 2013</a:t>
                      </a:r>
                      <a:r>
                        <a:rPr lang="en-US" sz="2000" dirty="0"/>
                        <a:t>, R-CNN </a:t>
                      </a:r>
                    </a:p>
                    <a:p>
                      <a:r>
                        <a:rPr lang="en-US" sz="2000" dirty="0">
                          <a:hlinkClick r:id="rId4"/>
                        </a:rPr>
                        <a:t>He, et. al. in 2018</a:t>
                      </a:r>
                      <a:r>
                        <a:rPr lang="en-US" sz="2000" dirty="0"/>
                        <a:t> Mask R-CNN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5"/>
                        </a:rPr>
                        <a:t>Lui et. al., 2016,</a:t>
                      </a:r>
                      <a:r>
                        <a:rPr lang="en-US" sz="2000" dirty="0"/>
                        <a:t> Single shot detector (SSD)</a:t>
                      </a:r>
                    </a:p>
                    <a:p>
                      <a:r>
                        <a:rPr lang="en-US" sz="2000" dirty="0">
                          <a:hlinkClick r:id="rId6"/>
                        </a:rPr>
                        <a:t>Redmon, et. al. 2016</a:t>
                      </a:r>
                      <a:r>
                        <a:rPr lang="en-US" sz="2000" dirty="0"/>
                        <a:t>, You Only Look Once, YOLO</a:t>
                      </a:r>
                    </a:p>
                    <a:p>
                      <a:r>
                        <a:rPr lang="en-US" sz="2000" dirty="0">
                          <a:hlinkClick r:id="rId7"/>
                        </a:rPr>
                        <a:t>Redmon, et. al., 2016</a:t>
                      </a:r>
                      <a:r>
                        <a:rPr lang="en-US" sz="2000" dirty="0"/>
                        <a:t>, YOLOv3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67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Anchorless</a:t>
                      </a:r>
                    </a:p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Use pixel level detection of objects to find centers and boxes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hlinkClick r:id="rId8"/>
                        </a:rPr>
                        <a:t>Duan, et.al., 2019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CenterNet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9"/>
                        </a:rPr>
                        <a:t>Law and Ding</a:t>
                      </a:r>
                      <a:r>
                        <a:rPr lang="en-US" sz="2000" dirty="0"/>
                        <a:t>, 2018, </a:t>
                      </a:r>
                      <a:r>
                        <a:rPr lang="en-US" sz="2000" dirty="0" err="1"/>
                        <a:t>CornerNet</a:t>
                      </a:r>
                      <a:endParaRPr lang="en-US" sz="2000" dirty="0"/>
                    </a:p>
                    <a:p>
                      <a:r>
                        <a:rPr lang="en-US" sz="2000" dirty="0" err="1">
                          <a:hlinkClick r:id="rId10"/>
                        </a:rPr>
                        <a:t>Bochkovskiy</a:t>
                      </a:r>
                      <a:r>
                        <a:rPr lang="en-US" sz="2000" dirty="0">
                          <a:hlinkClick r:id="rId10"/>
                        </a:rPr>
                        <a:t>, et. al</a:t>
                      </a:r>
                      <a:r>
                        <a:rPr lang="en-US" sz="2000" dirty="0"/>
                        <a:t>., 2020, YOLOv4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Subsequent YOLO versions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0462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FBCE735-6EE2-5DE8-AE77-7B9043AB1E63}"/>
              </a:ext>
            </a:extLst>
          </p:cNvPr>
          <p:cNvSpPr txBox="1"/>
          <p:nvPr/>
        </p:nvSpPr>
        <p:spPr>
          <a:xfrm rot="16200000">
            <a:off x="-931366" y="4191135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Ability to detect multiple small objects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7430A5-96E4-C069-16E1-0FE693D1AF83}"/>
              </a:ext>
            </a:extLst>
          </p:cNvPr>
          <p:cNvCxnSpPr>
            <a:cxnSpLocks/>
          </p:cNvCxnSpPr>
          <p:nvPr/>
        </p:nvCxnSpPr>
        <p:spPr>
          <a:xfrm flipV="1">
            <a:off x="1522471" y="3109263"/>
            <a:ext cx="0" cy="28461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527E1-2CF7-CEC8-5BAE-3B1F8D0CFA59}"/>
              </a:ext>
            </a:extLst>
          </p:cNvPr>
          <p:cNvCxnSpPr>
            <a:cxnSpLocks/>
          </p:cNvCxnSpPr>
          <p:nvPr/>
        </p:nvCxnSpPr>
        <p:spPr>
          <a:xfrm flipV="1">
            <a:off x="5360438" y="6422721"/>
            <a:ext cx="5918479" cy="351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F025DD-0C8D-EDFB-91E3-48F16457D3ED}"/>
              </a:ext>
            </a:extLst>
          </p:cNvPr>
          <p:cNvSpPr txBox="1"/>
          <p:nvPr/>
        </p:nvSpPr>
        <p:spPr>
          <a:xfrm>
            <a:off x="6041309" y="6457890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Frame rate</a:t>
            </a:r>
          </a:p>
        </p:txBody>
      </p:sp>
    </p:spTree>
    <p:extLst>
      <p:ext uri="{BB962C8B-B14F-4D97-AF65-F5344CB8AC3E}">
        <p14:creationId xmlns:p14="http://schemas.microsoft.com/office/powerpoint/2010/main" val="28643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DA2E2-AD56-A8FD-9682-556990132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A60C3-85A9-7527-F0E9-63E50E092E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5146" y="1039909"/>
            <a:ext cx="11525250" cy="1346830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Progress on the latency-computing power-accuracy trade-offs has been incremental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YOLOv12 is an incremental improvement over YOLOv10 and YOLOv11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E5C7C1-6AAD-7FDC-602D-D720497D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Object Detection is a Hard Problem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B605FB-ABFC-0936-0A75-4C5EB782D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63" y="2441790"/>
            <a:ext cx="10141058" cy="405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25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CC88-093D-C093-C3F6-D4663990E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Very Short </a:t>
            </a:r>
            <a:br>
              <a:rPr lang="en-US" dirty="0"/>
            </a:br>
            <a:r>
              <a:rPr lang="en-US" dirty="0"/>
              <a:t>Bibliography for Object Detection Papers </a:t>
            </a:r>
            <a:r>
              <a:rPr lang="en-US"/>
              <a:t>and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987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localize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identifying multiple objects is key 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scene understanding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Task related 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</a:p>
          <a:p>
            <a:pPr lvl="1">
              <a:spcBef>
                <a:spcPts val="400"/>
              </a:spcBef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applied to object in bounding box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Task closely related 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instance segmentation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dense CV task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Segmentation, optical flow, and 3-d depth maps are other examples of dense tasks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Dense tasks operate at the pixel level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is not dense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Objects can occur anywhere in an image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Localize objects to pixel-level to define bounding box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does not require pixel-level accuracy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, YOLOv3: An Incremental Improvement, primarily new CNN.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Lin, et. al., 2018</a:t>
            </a:r>
            <a:r>
              <a:rPr lang="en-US" sz="2800" dirty="0"/>
              <a:t>, Focal Loss for Dense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4"/>
              </a:rPr>
              <a:t>Bochkovskiy</a:t>
            </a:r>
            <a:r>
              <a:rPr lang="en-US" sz="2800" dirty="0">
                <a:hlinkClick r:id="rId4"/>
              </a:rPr>
              <a:t>, et. al</a:t>
            </a:r>
            <a:r>
              <a:rPr lang="en-US" sz="2800" dirty="0"/>
              <a:t>., 2020, YOLOv4: Optimal Speed and Accuracy of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YOLOv5, YOLOv6, YOLOv7, YOLOv8, </a:t>
            </a:r>
            <a:r>
              <a:rPr lang="en-US" sz="2800" dirty="0">
                <a:hlinkClick r:id="rId5"/>
              </a:rPr>
              <a:t>YOLOv9, Wang et.al., 2024</a:t>
            </a:r>
            <a:r>
              <a:rPr lang="en-US" sz="2800" dirty="0"/>
              <a:t>, and many other YOLO spin-off versions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6"/>
              </a:rPr>
              <a:t>YOLOv11, Khanam and Hussian, 2024 </a:t>
            </a:r>
            <a:r>
              <a:rPr lang="en-US" sz="2800" dirty="0"/>
              <a:t>is leader in performance-accuracy trade-off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2094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78A2-BB2E-21EE-78A5-DA88314A6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0EAE73FB-90AE-73FE-A148-6DAF34B7CDF3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EA4A6C-A885-E43D-E0B9-097BB20B5FDB}"/>
              </a:ext>
            </a:extLst>
          </p:cNvPr>
          <p:cNvSpPr txBox="1"/>
          <p:nvPr/>
        </p:nvSpPr>
        <p:spPr>
          <a:xfrm>
            <a:off x="276609" y="1098231"/>
            <a:ext cx="110888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Chen, et. al., 2022</a:t>
            </a:r>
            <a:r>
              <a:rPr lang="en-US" sz="2800" dirty="0"/>
              <a:t> proposed a simplified transformer architecture for dense CV tasks. May point toward the future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YOLOv12, Tan, Ye and </a:t>
            </a:r>
            <a:r>
              <a:rPr lang="en-US" sz="2800" dirty="0" err="1">
                <a:hlinkClick r:id="rId4"/>
              </a:rPr>
              <a:t>Doreman</a:t>
            </a:r>
            <a:r>
              <a:rPr lang="en-US" sz="2800" dirty="0">
                <a:hlinkClick r:id="rId4"/>
              </a:rPr>
              <a:t>, 2025 </a:t>
            </a:r>
            <a:r>
              <a:rPr lang="en-US" sz="2800" dirty="0"/>
              <a:t>uses attention to improve performance at expense of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4189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The Object Detection Literature is Extensive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58605" y="1120391"/>
            <a:ext cx="389893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Continued advances in the YOLO family of real-time object detectors has created a tangle of models and published literature!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is very hard to keep up!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YOLO Architecture review paper, </a:t>
            </a:r>
            <a:r>
              <a:rPr lang="en-US" sz="2800" dirty="0" err="1">
                <a:hlinkClick r:id="rId2"/>
              </a:rPr>
              <a:t>Terven</a:t>
            </a:r>
            <a:r>
              <a:rPr lang="en-US" sz="2800" dirty="0">
                <a:hlinkClick r:id="rId2"/>
              </a:rPr>
              <a:t> and Cordova-Esparza, 2024 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B2A3E-EF36-3901-6655-52285B1B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17" y="1120390"/>
            <a:ext cx="7726183" cy="55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E011E-18C1-3431-F716-9A40E5A1D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EEEBFBF5-3660-E363-81BA-231FF293D6F8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Object Detection Datasets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80267F-DE45-E2D6-C3F6-D7DC6D24168D}"/>
              </a:ext>
            </a:extLst>
          </p:cNvPr>
          <p:cNvSpPr txBox="1"/>
          <p:nvPr/>
        </p:nvSpPr>
        <p:spPr>
          <a:xfrm>
            <a:off x="276609" y="1098231"/>
            <a:ext cx="110888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labeled benchmark datasets used in object detection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Datasets listed in Papers With Code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4"/>
              </a:rPr>
              <a:t>Roboflow</a:t>
            </a:r>
            <a:r>
              <a:rPr lang="en-US" sz="2800" dirty="0">
                <a:hlinkClick r:id="rId4"/>
              </a:rPr>
              <a:t> public dataset list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Scale AI public dataset list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Several datasets have </a:t>
            </a:r>
            <a:r>
              <a:rPr lang="en-US" sz="2800" dirty="0" err="1"/>
              <a:t>labeles</a:t>
            </a:r>
            <a:r>
              <a:rPr lang="en-US" sz="2800" dirty="0"/>
              <a:t> suitable for other tasks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Semantic segmentation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Instance segmentation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3994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74C39-1F50-4573-A998-630C26231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90AA-487C-0CD3-D03F-F5541F2D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Bounding Boxes</a:t>
            </a:r>
          </a:p>
        </p:txBody>
      </p:sp>
    </p:spTree>
    <p:extLst>
      <p:ext uri="{BB962C8B-B14F-4D97-AF65-F5344CB8AC3E}">
        <p14:creationId xmlns:p14="http://schemas.microsoft.com/office/powerpoint/2010/main" val="1408618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</a:t>
            </a:r>
            <a:r>
              <a:rPr lang="en-US" sz="2800" b="1" dirty="0"/>
              <a:t>prior, prototype, or anchor </a:t>
            </a:r>
            <a:r>
              <a:rPr lang="en-US" sz="2800" dirty="0"/>
              <a:t>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1585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identify objects in an image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Identification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sz="2400" dirty="0">
                <a:hlinkClick r:id="rId3"/>
              </a:rPr>
              <a:t>https://cloud.google.com/vision/automl/object-detection/docs/</a:t>
            </a:r>
            <a:r>
              <a:rPr lang="en-US" sz="2400" dirty="0"/>
              <a:t>  </a:t>
            </a: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https://huggingface.co/models?pipeline_tag=object-detection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74448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 proposed: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9BB3A-C8D2-4B03-35EB-CDDC1B6AE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73DE7B3-540B-833C-C037-6B6CFBCE2609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EE8694-8A0F-997F-8F06-63DF60F01369}"/>
              </a:ext>
            </a:extLst>
          </p:cNvPr>
          <p:cNvSpPr txBox="1"/>
          <p:nvPr/>
        </p:nvSpPr>
        <p:spPr>
          <a:xfrm>
            <a:off x="179179" y="1261651"/>
            <a:ext cx="111604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Images contain many objects, often in close proximity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Mulit</a:t>
            </a:r>
            <a:r>
              <a:rPr lang="en-US" sz="2800" dirty="0"/>
              <a:t>-box algorithms start by dividing the image into a grid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numbered dimensions for grid so there is a central grid cell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Within each grid cell, candidate (prior) bounding boxes are tested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candidates are fit around centroids of objects in each grid cell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Nonmaximal suppression used to filter bounding box candidates</a:t>
            </a:r>
          </a:p>
        </p:txBody>
      </p:sp>
    </p:spTree>
    <p:extLst>
      <p:ext uri="{BB962C8B-B14F-4D97-AF65-F5344CB8AC3E}">
        <p14:creationId xmlns:p14="http://schemas.microsoft.com/office/powerpoint/2010/main" val="317711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 divides image into a grid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fit bounding boxes around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Divide image into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</a:t>
            </a:r>
            <a:r>
              <a:rPr lang="en-US" sz="2800"/>
              <a:t>objects in the grid cells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grids at different scales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with centroid centered on grid cell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 proposals with different aspect ratios and same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to box estimates using proposals as prior 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prototypes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prior bounding box candidates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to find best fit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datasets,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39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(9000)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</a:t>
            </a:r>
            <a:r>
              <a:rPr lang="en-US" sz="2800" b="1" dirty="0"/>
              <a:t>multiple scale bounding boxes </a:t>
            </a:r>
            <a:r>
              <a:rPr lang="en-US" sz="2800" dirty="0"/>
              <a:t>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000" dirty="0"/>
              <a:t>From </a:t>
            </a:r>
            <a:r>
              <a:rPr lang="en-US" sz="2000" dirty="0">
                <a:hlinkClick r:id="rId3"/>
              </a:rPr>
              <a:t>Redmon, et. al. 2016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39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(9000)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Attention map </a:t>
            </a:r>
            <a:r>
              <a:rPr lang="en-US" sz="2800" dirty="0"/>
              <a:t>used to determine probabilities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Non-maximal suppression </a:t>
            </a:r>
            <a:r>
              <a:rPr lang="en-US" sz="2800" dirty="0"/>
              <a:t>of bounding boxes using probabilities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r>
              <a:rPr lang="en-US" sz="2000" dirty="0"/>
              <a:t>From </a:t>
            </a:r>
            <a:r>
              <a:rPr lang="en-US" sz="2000" dirty="0">
                <a:hlinkClick r:id="rId3"/>
              </a:rPr>
              <a:t>Redmon, et. al. 2016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4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A4685-E6C4-43C0-1F13-B1ECE5DA5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248E0-D6C9-4280-984D-736FE4CCB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Anchor and Anchorless Detectors</a:t>
            </a:r>
          </a:p>
        </p:txBody>
      </p:sp>
    </p:spTree>
    <p:extLst>
      <p:ext uri="{BB962C8B-B14F-4D97-AF65-F5344CB8AC3E}">
        <p14:creationId xmlns:p14="http://schemas.microsoft.com/office/powerpoint/2010/main" val="279589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closely related dense task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tool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this method in another lesson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Anchorless algorithms have advantages in speed and flexibility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 far, we have focused on anchor box based algorithms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overlapping multi-scale bounding box proposals as priors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Finite number of proposals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But, large numbers of proposals required in practice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Leads to high accuracy, but low frame rate  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locate objects on a grid   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are </a:t>
            </a:r>
            <a:r>
              <a:rPr lang="en-US" sz="2800" b="1" dirty="0"/>
              <a:t>dense tasks</a:t>
            </a:r>
            <a:r>
              <a:rPr lang="en-US" sz="2800" dirty="0"/>
              <a:t>, e.g. at pixel level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 grid can have stride 5, or 10, or 20 pixels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Find center of object and bounding box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Classify object in box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Method is faster in practice, but generally less accurate</a:t>
            </a:r>
          </a:p>
        </p:txBody>
      </p:sp>
    </p:spTree>
    <p:extLst>
      <p:ext uri="{BB962C8B-B14F-4D97-AF65-F5344CB8AC3E}">
        <p14:creationId xmlns:p14="http://schemas.microsoft.com/office/powerpoint/2010/main" val="144063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Comparison of anchor-based and anchorless object detection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Anchor-based uses closest prior to find optimal bounding box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locate center of object and fit box dimensions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D1E9-889E-2359-3D1A-F18D3FA2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12" y="2804484"/>
            <a:ext cx="6388491" cy="4053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F580B-EE02-6D29-F003-74B15374AC8A}"/>
              </a:ext>
            </a:extLst>
          </p:cNvPr>
          <p:cNvSpPr txBox="1"/>
          <p:nvPr/>
        </p:nvSpPr>
        <p:spPr>
          <a:xfrm>
            <a:off x="8828868" y="4101885"/>
            <a:ext cx="1415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From Wang, et.al,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6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6637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0253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Anchorless object detection works with occluded (overlapping) objects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Objects located by center point found from </a:t>
            </a:r>
            <a:r>
              <a:rPr lang="en-US" sz="2800" b="1" dirty="0"/>
              <a:t>confidence map, </a:t>
            </a:r>
            <a:r>
              <a:rPr lang="en-US" sz="2800" dirty="0"/>
              <a:t>or</a:t>
            </a:r>
            <a:r>
              <a:rPr lang="en-US" sz="2800" b="1" dirty="0"/>
              <a:t> attention map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is best fit, even with occlusion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B5B67-AB82-B5CC-E605-626ECFEA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29" y="2922971"/>
            <a:ext cx="11897646" cy="3215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ABCB4-5A9C-0343-9CAF-581ADB976A82}"/>
              </a:ext>
            </a:extLst>
          </p:cNvPr>
          <p:cNvSpPr txBox="1"/>
          <p:nvPr/>
        </p:nvSpPr>
        <p:spPr>
          <a:xfrm>
            <a:off x="3828081" y="6260201"/>
            <a:ext cx="3905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From Objects as Point, Zhou et.al., 2019</a:t>
            </a:r>
            <a:endParaRPr lang="en-GB" sz="18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7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57867-55B3-7476-7472-FC22F33D2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F490E3BE-438F-3BFC-1C35-175C8C5F3643}"/>
              </a:ext>
            </a:extLst>
          </p:cNvPr>
          <p:cNvSpPr txBox="1">
            <a:spLocks/>
          </p:cNvSpPr>
          <p:nvPr/>
        </p:nvSpPr>
        <p:spPr>
          <a:xfrm>
            <a:off x="458605" y="336637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C19348-D664-2A92-9699-2310D461479A}"/>
              </a:ext>
            </a:extLst>
          </p:cNvPr>
          <p:cNvSpPr txBox="1"/>
          <p:nvPr/>
        </p:nvSpPr>
        <p:spPr>
          <a:xfrm>
            <a:off x="402060" y="1153916"/>
            <a:ext cx="11025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YOLOv12 uses area-attention to efficiently locate objects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Objects located by center point found from </a:t>
            </a:r>
            <a:r>
              <a:rPr lang="en-US" sz="2800" b="1" dirty="0"/>
              <a:t>attention map   </a:t>
            </a:r>
            <a:r>
              <a:rPr lang="en-US" sz="28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E179-76D4-B317-460E-37058509E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61" y="2470933"/>
            <a:ext cx="11570006" cy="3425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E5A3D-2969-D21B-1F94-8E520D814D78}"/>
              </a:ext>
            </a:extLst>
          </p:cNvPr>
          <p:cNvSpPr txBox="1"/>
          <p:nvPr/>
        </p:nvSpPr>
        <p:spPr>
          <a:xfrm>
            <a:off x="2909787" y="5879482"/>
            <a:ext cx="8020176" cy="375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>
                <a:hlinkClick r:id="rId3"/>
              </a:rPr>
              <a:t>Tian, Ye and Dorman,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511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9CCA6-0F0D-F245-37EC-D75890447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B54E6-773B-9BDA-0FE6-8DFC3B6F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Evaluation of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705113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IoU</a:t>
            </a:r>
            <a:r>
              <a:rPr lang="en-US" sz="2800" dirty="0"/>
              <a:t> is the same as </a:t>
            </a:r>
            <a:r>
              <a:rPr lang="en-US" sz="2800" b="1" dirty="0"/>
              <a:t>Jaccard similarity </a:t>
            </a:r>
          </a:p>
        </p:txBody>
      </p:sp>
    </p:spTree>
    <p:extLst>
      <p:ext uri="{BB962C8B-B14F-4D97-AF65-F5344CB8AC3E}">
        <p14:creationId xmlns:p14="http://schemas.microsoft.com/office/powerpoint/2010/main" val="7482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06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A5150-8F81-5588-C03F-51CDDD503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86408-221F-80A9-F6E6-21396F0D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Solving Object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710053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Sequential or </a:t>
            </a:r>
            <a:r>
              <a:rPr lang="en-US" sz="2800" b="1" dirty="0"/>
              <a:t>two step</a:t>
            </a:r>
            <a:r>
              <a:rPr lang="en-US" sz="2800" dirty="0"/>
              <a:t> object detection algorithm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family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One step</a:t>
            </a:r>
            <a:r>
              <a:rPr lang="en-US" sz="2800" dirty="0"/>
              <a:t> object detection algorithm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</a:t>
            </a:r>
            <a:r>
              <a:rPr lang="en-US" sz="2800" b="1" dirty="0"/>
              <a:t>multi-task loss function </a:t>
            </a:r>
            <a:r>
              <a:rPr lang="en-US" sz="2800" dirty="0"/>
              <a:t>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real-time algorithms; e.g. SSD and YOLO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Suitable for video rates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Trade-off accuracy for speed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2D2AE-B128-A5B2-0AD0-C51D1A387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3DD24F-1BAA-A315-552A-33194B8AA4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Instance segmentation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closely related dense task with similar objectives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Instance segmentation labels pixels for each instance of an object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this method in another lesson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98427-ECD5-A3E7-90BA-706365380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181A5-9C28-2CE5-ABC4-74156DE77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163" y="2314414"/>
            <a:ext cx="8063006" cy="4145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ADA96F-2D2D-0023-146A-04F51F093FBF}"/>
              </a:ext>
            </a:extLst>
          </p:cNvPr>
          <p:cNvSpPr txBox="1"/>
          <p:nvPr/>
        </p:nvSpPr>
        <p:spPr>
          <a:xfrm>
            <a:off x="1473611" y="6446747"/>
            <a:ext cx="8020176" cy="375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4"/>
              </a:rPr>
              <a:t>Liu, et. al.,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1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2 step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/>
              <p:nvPr/>
            </p:nvSpPr>
            <p:spPr>
              <a:xfrm>
                <a:off x="458605" y="1622033"/>
                <a:ext cx="7424327" cy="4435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b="1" dirty="0"/>
                  <a:t>Step 1:</a:t>
                </a:r>
                <a:r>
                  <a:rPr lang="en-US" sz="2800" dirty="0"/>
                  <a:t> Find bounding box parameters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4 numeric 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800" dirty="0"/>
                  <a:t>, a regression problem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Probability of no object,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a logistic regression problem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b="1" dirty="0"/>
                  <a:t>Step 2:</a:t>
                </a:r>
                <a:r>
                  <a:rPr lang="en-US" sz="2800" dirty="0"/>
                  <a:t> Find category (</a:t>
                </a:r>
                <a:r>
                  <a:rPr lang="en-US" sz="2800" i="1" dirty="0"/>
                  <a:t>c</a:t>
                </a:r>
                <a:r>
                  <a:rPr lang="en-US" sz="2800" i="1" baseline="-25000" dirty="0"/>
                  <a:t>1</a:t>
                </a:r>
                <a:r>
                  <a:rPr lang="en-US" sz="2800" i="1" dirty="0"/>
                  <a:t>,c</a:t>
                </a:r>
                <a:r>
                  <a:rPr lang="en-US" sz="2800" i="1" baseline="-25000" dirty="0"/>
                  <a:t>2</a:t>
                </a:r>
                <a:r>
                  <a:rPr lang="en-US" sz="2800" i="1" dirty="0"/>
                  <a:t>,…,</a:t>
                </a:r>
                <a:r>
                  <a:rPr lang="en-US" sz="2800" i="1" dirty="0" err="1"/>
                  <a:t>c</a:t>
                </a:r>
                <a:r>
                  <a:rPr lang="en-US" sz="2800" i="1" baseline="-25000" dirty="0" err="1"/>
                  <a:t>n</a:t>
                </a:r>
                <a:r>
                  <a:rPr lang="en-US" sz="2800" dirty="0"/>
                  <a:t>), as label for box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classification problem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𝑏𝑎𝑐𝑘𝑔𝑟𝑜𝑢𝑛𝑑</m:t>
                    </m:r>
                  </m:oMath>
                </a14:m>
                <a:r>
                  <a:rPr lang="en-US" sz="2800" dirty="0"/>
                  <a:t> category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5" y="1622033"/>
                <a:ext cx="7424327" cy="4435189"/>
              </a:xfrm>
              <a:prstGeom prst="rect">
                <a:avLst/>
              </a:prstGeom>
              <a:blipFill>
                <a:blip r:embed="rId2"/>
                <a:stretch>
                  <a:fillRect l="-172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785880-66F8-EDB5-23C4-17A6F528A50A}"/>
                  </a:ext>
                </a:extLst>
              </p:cNvPr>
              <p:cNvSpPr txBox="1"/>
              <p:nvPr/>
            </p:nvSpPr>
            <p:spPr>
              <a:xfrm>
                <a:off x="9366142" y="1860304"/>
                <a:ext cx="1802609" cy="4196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785880-66F8-EDB5-23C4-17A6F528A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142" y="1860304"/>
                <a:ext cx="1802609" cy="4196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single step multi-task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58605" y="2248721"/>
            <a:ext cx="67163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Step one</a:t>
            </a:r>
            <a:r>
              <a:rPr lang="en-US" sz="2800" dirty="0"/>
              <a:t>; Solve box regression problem and object identification problem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on box candidates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Step two</a:t>
            </a:r>
            <a:r>
              <a:rPr lang="en-US" sz="2800" dirty="0"/>
              <a:t>; classify object in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use </a:t>
            </a:r>
            <a:r>
              <a:rPr lang="en-US" sz="2800" b="1" dirty="0"/>
              <a:t>fully convolutional neural networks</a:t>
            </a:r>
            <a:r>
              <a:rPr lang="en-US" sz="2800" dirty="0"/>
              <a:t> to solve problem </a:t>
            </a:r>
            <a:r>
              <a:rPr lang="en-US" sz="2800" dirty="0" err="1"/>
              <a:t>simultaniously</a:t>
            </a:r>
            <a:r>
              <a:rPr lang="en-US" sz="2800" dirty="0"/>
              <a:t> e.g. YOLOv4 and many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349DE7-2701-2E95-9766-41F20D66EB4B}"/>
                  </a:ext>
                </a:extLst>
              </p:cNvPr>
              <p:cNvSpPr txBox="1"/>
              <p:nvPr/>
            </p:nvSpPr>
            <p:spPr>
              <a:xfrm>
                <a:off x="8036687" y="372800"/>
                <a:ext cx="1802609" cy="6368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2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2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2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2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𝑝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0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𝑏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𝑏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𝑏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𝑤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𝑏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h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1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𝑐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0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</m:mr>
                                                                <m:mr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𝑐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1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</m:mr>
                                                                <m:mr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𝑐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2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2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⋮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349DE7-2701-2E95-9766-41F20D66E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687" y="372800"/>
                <a:ext cx="1802609" cy="6368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20E71C13-F166-C1F8-B60D-3F7583D0DFBF}"/>
              </a:ext>
            </a:extLst>
          </p:cNvPr>
          <p:cNvSpPr/>
          <p:nvPr/>
        </p:nvSpPr>
        <p:spPr>
          <a:xfrm>
            <a:off x="9552121" y="484322"/>
            <a:ext cx="423621" cy="2944678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06C845E-B6EB-EC9D-DF08-B6ACCC2859BD}"/>
              </a:ext>
            </a:extLst>
          </p:cNvPr>
          <p:cNvSpPr/>
          <p:nvPr/>
        </p:nvSpPr>
        <p:spPr>
          <a:xfrm>
            <a:off x="9552120" y="3796212"/>
            <a:ext cx="423621" cy="2944678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06FAAC-9B23-7902-2165-CFFBDB717154}"/>
              </a:ext>
            </a:extLst>
          </p:cNvPr>
          <p:cNvSpPr txBox="1"/>
          <p:nvPr/>
        </p:nvSpPr>
        <p:spPr>
          <a:xfrm rot="16200000">
            <a:off x="8762999" y="1795976"/>
            <a:ext cx="2835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Bounding Box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33F82-7F66-D407-91D8-281CAB659CAC}"/>
              </a:ext>
            </a:extLst>
          </p:cNvPr>
          <p:cNvSpPr txBox="1"/>
          <p:nvPr/>
        </p:nvSpPr>
        <p:spPr>
          <a:xfrm rot="16200000">
            <a:off x="8848082" y="5016902"/>
            <a:ext cx="2835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Bounding Box 1</a:t>
            </a:r>
          </a:p>
        </p:txBody>
      </p:sp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01777" y="1756352"/>
            <a:ext cx="11278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all boxes with </a:t>
            </a:r>
            <a:r>
              <a:rPr lang="en-US" sz="2200" i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below threshold, say 0.5</a:t>
            </a:r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While( more than one overlapping box ):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the remaining boxes with the highest probability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for overlapping bounding boxes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probability of object in box, P(ci)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Suppress (filter out) bounding boxes with 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P(ci)) below threshold</a:t>
            </a:r>
          </a:p>
        </p:txBody>
      </p:sp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 (NMS)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and other algorithms solve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</a:t>
            </a:r>
            <a:r>
              <a:rPr lang="en-US" sz="2800"/>
              <a:t>positive cases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45050-9594-2171-6801-41DD064E7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C8A5-75FF-DE1A-75EB-84327092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Training and Loss Functions for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60279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Training with mosaics improves accuracy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incorporated training with </a:t>
            </a:r>
            <a:r>
              <a:rPr lang="en-US" sz="3200" b="1" dirty="0"/>
              <a:t>mosaics</a:t>
            </a:r>
            <a:r>
              <a:rPr lang="en-US" sz="3200" dirty="0"/>
              <a:t> to improve diversity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6739353" y="6449039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244A9-2412-6CDA-7F7D-51E6485B3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403" y="1575388"/>
            <a:ext cx="6586576" cy="4691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405B2E-A078-FE1F-1D32-5B00B6579A4B}"/>
              </a:ext>
            </a:extLst>
          </p:cNvPr>
          <p:cNvSpPr txBox="1"/>
          <p:nvPr/>
        </p:nvSpPr>
        <p:spPr>
          <a:xfrm>
            <a:off x="398433" y="1935473"/>
            <a:ext cx="49468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YOLOv4 introduced mosaic data augmentation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Mosaic created from patches of several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Gives greater diversity of backgrounds and objects in augmented images </a:t>
            </a:r>
          </a:p>
        </p:txBody>
      </p:sp>
    </p:spTree>
    <p:extLst>
      <p:ext uri="{BB962C8B-B14F-4D97-AF65-F5344CB8AC3E}">
        <p14:creationId xmlns:p14="http://schemas.microsoft.com/office/powerpoint/2010/main" val="207382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269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</a:t>
                </a:r>
                <a:r>
                  <a:rPr lang="en-US" sz="2800" b="1" dirty="0"/>
                  <a:t>multi-task loss function </a:t>
                </a:r>
                <a:r>
                  <a:rPr lang="en-US" sz="2800" dirty="0"/>
                  <a:t>for anchorless object detection?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identification confidence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4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is a trade-off parameter between classification confidence and location accuracy </a:t>
                </a:r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400" dirty="0"/>
                  <a:t> is a binary indicator tensor for matching the </a:t>
                </a:r>
                <a:r>
                  <a:rPr lang="en-US" sz="2400" i="1" dirty="0" err="1"/>
                  <a:t>i-th</a:t>
                </a:r>
                <a:r>
                  <a:rPr lang="en-US" sz="2400" dirty="0"/>
                  <a:t> prototype box to the </a:t>
                </a:r>
                <a:r>
                  <a:rPr lang="en-US" sz="2400" i="1" dirty="0"/>
                  <a:t>j-</a:t>
                </a:r>
                <a:r>
                  <a:rPr lang="en-US" sz="2400" i="1" dirty="0" err="1"/>
                  <a:t>th</a:t>
                </a:r>
                <a:r>
                  <a:rPr lang="en-US" sz="2400" dirty="0"/>
                  <a:t> ground truth box  </a:t>
                </a:r>
              </a:p>
              <a:p>
                <a:r>
                  <a:rPr lang="en-US" sz="2400" i="1" dirty="0"/>
                  <a:t>c</a:t>
                </a:r>
                <a:r>
                  <a:rPr lang="en-US" sz="2400" dirty="0"/>
                  <a:t> is the class of the object</a:t>
                </a:r>
              </a:p>
              <a:p>
                <a:r>
                  <a:rPr lang="en-US" sz="2400" i="1" dirty="0"/>
                  <a:t>l</a:t>
                </a:r>
                <a:r>
                  <a:rPr lang="en-US" sz="2400" dirty="0"/>
                  <a:t> are parameters of predicted box and </a:t>
                </a:r>
                <a:r>
                  <a:rPr lang="en-US" sz="2400" i="1" dirty="0"/>
                  <a:t>g</a:t>
                </a:r>
                <a:r>
                  <a:rPr lang="en-US" sz="2400" dirty="0"/>
                  <a:t> are parameters of ground truth box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269391"/>
              </a:xfrm>
              <a:prstGeom prst="rect">
                <a:avLst/>
              </a:prstGeom>
              <a:blipFill>
                <a:blip r:embed="rId3"/>
                <a:stretch>
                  <a:fillRect l="-1099" t="-1042" b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819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used to located objects, including center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identification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b="1" dirty="0"/>
                  <a:t>category for no object </a:t>
                </a:r>
                <a:r>
                  <a:rPr lang="en-US" sz="2800" dirty="0"/>
                  <a:t>in box prediction </a:t>
                </a:r>
                <a:r>
                  <a:rPr lang="en-US" sz="2800" i="1" dirty="0"/>
                  <a:t>I</a:t>
                </a:r>
                <a:r>
                  <a:rPr lang="en-US" sz="2800" dirty="0"/>
                  <a:t>, e.g. the</a:t>
                </a:r>
                <a:r>
                  <a:rPr lang="en-US" sz="2800" b="1" dirty="0"/>
                  <a:t> background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819653"/>
              </a:xfrm>
              <a:prstGeom prst="rect">
                <a:avLst/>
              </a:prstGeom>
              <a:blipFill>
                <a:blip r:embed="rId3"/>
                <a:stretch>
                  <a:fillRect l="-1099" t="-1138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Functions for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in object detection </a:t>
            </a:r>
          </a:p>
          <a:p>
            <a:r>
              <a:rPr lang="en-US" dirty="0"/>
              <a:t>Class imbalance is common in dense CV tasks</a:t>
            </a:r>
          </a:p>
          <a:p>
            <a:r>
              <a:rPr lang="en-US" dirty="0"/>
              <a:t>Class imbalance </a:t>
            </a:r>
            <a:r>
              <a:rPr lang="en-US" dirty="0" err="1"/>
              <a:t>arrises</a:t>
            </a:r>
            <a:r>
              <a:rPr lang="en-US" dirty="0"/>
              <a:t> when training anchorless object detection models </a:t>
            </a:r>
          </a:p>
          <a:p>
            <a:pPr lvl="1"/>
            <a:r>
              <a:rPr lang="en-US" dirty="0"/>
              <a:t>Example: small foreground objects are generally only a small fraction of total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</a:t>
            </a:r>
            <a:r>
              <a:rPr lang="en-US" dirty="0">
                <a:hlinkClick r:id="rId2"/>
              </a:rPr>
              <a:t>Li, et. al</a:t>
            </a:r>
            <a:r>
              <a:rPr lang="en-US" dirty="0"/>
              <a:t>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Results can be inconsistent – why is one vase identified but not another? 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5AB21BB-D928-35F4-3E65-B33612C5C43C}"/>
              </a:ext>
            </a:extLst>
          </p:cNvPr>
          <p:cNvCxnSpPr>
            <a:cxnSpLocks/>
          </p:cNvCxnSpPr>
          <p:nvPr/>
        </p:nvCxnSpPr>
        <p:spPr>
          <a:xfrm flipV="1">
            <a:off x="4446291" y="4307839"/>
            <a:ext cx="2713926" cy="4849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4705EC-8A38-E526-4643-07E610A866FF}"/>
              </a:ext>
            </a:extLst>
          </p:cNvPr>
          <p:cNvCxnSpPr>
            <a:cxnSpLocks/>
          </p:cNvCxnSpPr>
          <p:nvPr/>
        </p:nvCxnSpPr>
        <p:spPr>
          <a:xfrm>
            <a:off x="4380854" y="4792754"/>
            <a:ext cx="5842861" cy="9002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9B7D3-E8F7-CBEA-BCA9-2F3560039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C72B9-1838-1018-67AB-CBD96054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Evaluation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3784217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detection of the presence of an object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close are the bounding box dimensions to the ground truth?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classification of the object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decision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of average precision over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B4302-BF44-E504-34D5-CD47A52A8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EFBAE-5136-8EB9-0FA1-6C7FBC79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Architectures for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0415134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Architectures of object detectors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28586-63BE-C939-1B17-B35AE08D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" y="1593377"/>
            <a:ext cx="8822912" cy="2701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convolutionally NN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846091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08881" y="4891767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D5FED7-EDD4-1BFC-F0DB-67D10B8F770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22662" y="4295130"/>
            <a:ext cx="1547011" cy="3514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7F8E54-E679-E7B7-69C5-224DB4B5EB53}"/>
              </a:ext>
            </a:extLst>
          </p:cNvPr>
          <p:cNvCxnSpPr>
            <a:cxnSpLocks/>
          </p:cNvCxnSpPr>
          <p:nvPr/>
        </p:nvCxnSpPr>
        <p:spPr>
          <a:xfrm flipV="1">
            <a:off x="4372495" y="4270893"/>
            <a:ext cx="1193326" cy="57519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248F13-2DF9-D94C-256B-47262453AA8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464547" y="4295130"/>
            <a:ext cx="429667" cy="5966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85152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detectors: Example YOLOv4   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9B0197-FF5F-F0C8-11BD-6F92A33F6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0" y="1606667"/>
            <a:ext cx="2336654" cy="2762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2" y="4834046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BF6E5-96CC-6106-B04F-F01F397FBD54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10436411" y="4297672"/>
            <a:ext cx="32927" cy="53637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63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2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Backbones: CNNs Create Feature Maps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Many choices have been tried for backbones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VGG-16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ResNet-52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EfficientNet</a:t>
            </a:r>
            <a:r>
              <a:rPr lang="en-US" sz="2800" dirty="0"/>
              <a:t>-BO/B7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Darknet-53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Encoder-decoder, </a:t>
            </a:r>
            <a:r>
              <a:rPr lang="en-US" sz="2800" dirty="0" err="1"/>
              <a:t>e.g</a:t>
            </a:r>
            <a:r>
              <a:rPr lang="en-US" sz="2800" dirty="0"/>
              <a:t> U-Nets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Others…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97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D9B83-A4AB-160E-1F4E-5AEA68776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D89999-59F6-1DCB-C0BC-88153DC0D3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5146" y="1039910"/>
            <a:ext cx="11525250" cy="928376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YOLO versions are capable of multiple dense tasks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Multitask training improves all tasks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CC062-1E89-4527-9D8F-4279681C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0462DA-3296-01CA-AAC9-308B2BBD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0" y="1968286"/>
            <a:ext cx="8018503" cy="45308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10FA8F-C9F7-F146-9F26-44648AF8603E}"/>
              </a:ext>
            </a:extLst>
          </p:cNvPr>
          <p:cNvSpPr txBox="1"/>
          <p:nvPr/>
        </p:nvSpPr>
        <p:spPr>
          <a:xfrm>
            <a:off x="2867187" y="6452462"/>
            <a:ext cx="574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Table from </a:t>
            </a:r>
            <a:r>
              <a:rPr lang="en-US" b="0" i="0" u="none" strike="noStrike" dirty="0">
                <a:effectLst/>
                <a:latin typeface="Lucida Grande"/>
                <a:hlinkClick r:id="rId4"/>
              </a:rPr>
              <a:t>Terven</a:t>
            </a:r>
            <a:r>
              <a:rPr lang="en-US" u="none" strike="noStrike" dirty="0">
                <a:solidFill>
                  <a:srgbClr val="000000"/>
                </a:solidFill>
                <a:latin typeface="Lucida Grande"/>
                <a:hlinkClick r:id="rId4"/>
              </a:rPr>
              <a:t> and </a:t>
            </a:r>
            <a:r>
              <a:rPr lang="en-US" b="0" i="0" u="none" strike="noStrike" dirty="0">
                <a:effectLst/>
                <a:latin typeface="Lucida Grande"/>
                <a:hlinkClick r:id="rId4"/>
              </a:rPr>
              <a:t>Cordova-Esparza,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466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pyramid network, </a:t>
            </a:r>
            <a:r>
              <a:rPr lang="en-US" sz="2800" dirty="0">
                <a:hlinkClick r:id="rId2"/>
              </a:rPr>
              <a:t>Lin et.al., 2016</a:t>
            </a:r>
            <a:r>
              <a:rPr lang="en-US" sz="2800" dirty="0"/>
              <a:t>, algorithm achieved multi-scale object detection with a pure convolutional architecture  </a:t>
            </a:r>
          </a:p>
        </p:txBody>
      </p:sp>
    </p:spTree>
    <p:extLst>
      <p:ext uri="{BB962C8B-B14F-4D97-AF65-F5344CB8AC3E}">
        <p14:creationId xmlns:p14="http://schemas.microsoft.com/office/powerpoint/2010/main" val="227841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19" y="3839330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63455" y="3255684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42333" y="2265462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27915" y="1364106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49672" y="4051169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26106" y="2991494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26106" y="1985461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32754" y="37838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78311" y="275968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37285" y="183810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96000" y="1724803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71330" y="3485720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96000" y="2507837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47961" y="1698973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13516" y="2628478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20491" y="3623528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909698" y="1896795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607229" y="2118205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14224" y="2786491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46844" y="3017324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909698" y="399813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20363" y="4228963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52891" y="1993855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51707" y="2849413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47915" y="4011086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25283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211666" y="208408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191465" y="4553504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5013382" y="4843044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8677477" y="271127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354204" y="823179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CE7A3B8-1048-1B75-56D9-8B884ECB6B85}"/>
              </a:ext>
            </a:extLst>
          </p:cNvPr>
          <p:cNvSpPr/>
          <p:nvPr/>
        </p:nvSpPr>
        <p:spPr>
          <a:xfrm rot="5400000">
            <a:off x="2818573" y="4418245"/>
            <a:ext cx="396853" cy="263132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BB31F-8E2B-F821-A1C9-4A7CC1A74D7C}"/>
              </a:ext>
            </a:extLst>
          </p:cNvPr>
          <p:cNvSpPr txBox="1"/>
          <p:nvPr/>
        </p:nvSpPr>
        <p:spPr>
          <a:xfrm>
            <a:off x="607367" y="5932334"/>
            <a:ext cx="429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E4A3FC2-B993-8FAD-B0F5-205403437014}"/>
              </a:ext>
            </a:extLst>
          </p:cNvPr>
          <p:cNvSpPr/>
          <p:nvPr/>
        </p:nvSpPr>
        <p:spPr>
          <a:xfrm rot="5400000">
            <a:off x="5988857" y="4408817"/>
            <a:ext cx="396853" cy="2709060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B6EEA-7125-F605-A52C-0335D57EBA90}"/>
              </a:ext>
            </a:extLst>
          </p:cNvPr>
          <p:cNvSpPr txBox="1"/>
          <p:nvPr/>
        </p:nvSpPr>
        <p:spPr>
          <a:xfrm>
            <a:off x="4709299" y="5932334"/>
            <a:ext cx="379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</a:t>
            </a:r>
          </a:p>
          <a:p>
            <a:r>
              <a:rPr lang="en-US" sz="2400" b="1" dirty="0"/>
              <a:t>Multiple scales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2E77077-9623-2F00-8244-A388CD18E85D}"/>
              </a:ext>
            </a:extLst>
          </p:cNvPr>
          <p:cNvSpPr/>
          <p:nvPr/>
        </p:nvSpPr>
        <p:spPr>
          <a:xfrm rot="5400000">
            <a:off x="8875296" y="3606588"/>
            <a:ext cx="396853" cy="246906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7D1F4-8D59-7F4D-0DB8-2298E47D0AF4}"/>
              </a:ext>
            </a:extLst>
          </p:cNvPr>
          <p:cNvSpPr txBox="1"/>
          <p:nvPr/>
        </p:nvSpPr>
        <p:spPr>
          <a:xfrm>
            <a:off x="7909974" y="5039547"/>
            <a:ext cx="323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for </a:t>
            </a:r>
            <a:r>
              <a:rPr lang="en-US" sz="2400" b="1" dirty="0"/>
              <a:t>detection</a:t>
            </a:r>
            <a:r>
              <a:rPr lang="en-US" sz="2400" dirty="0"/>
              <a:t> and </a:t>
            </a:r>
            <a:r>
              <a:rPr lang="en-US" sz="2400" b="1" dirty="0"/>
              <a:t>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886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  <p:bldP spid="5" grpId="0" animBg="1"/>
      <p:bldP spid="6" grpId="0"/>
      <p:bldP spid="7" grpId="0" animBg="1"/>
      <p:bldP spid="8" grpId="0"/>
      <p:bldP spid="10" grpId="0" animBg="1"/>
      <p:bldP spid="1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14021-558D-CFD1-A1D0-2DEF2DF2A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00C2164B-DEED-7276-0FD3-74E6277FC461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3DC70-D497-BB0D-F895-0AE504349173}"/>
              </a:ext>
            </a:extLst>
          </p:cNvPr>
          <p:cNvSpPr txBox="1"/>
          <p:nvPr/>
        </p:nvSpPr>
        <p:spPr>
          <a:xfrm>
            <a:off x="401778" y="951176"/>
            <a:ext cx="110541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Path aggregation network uses bottom-up aggregation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Architecture focused on related instance segmentation task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Backbone uses encoder-decoder architecture to integrate across scales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Bypasses improve backpropagation of gradient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604B9-586B-ED4F-6CC1-B532E5E1EC6F}"/>
              </a:ext>
            </a:extLst>
          </p:cNvPr>
          <p:cNvSpPr txBox="1"/>
          <p:nvPr/>
        </p:nvSpPr>
        <p:spPr>
          <a:xfrm>
            <a:off x="1473611" y="6446747"/>
            <a:ext cx="8020176" cy="375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2"/>
              </a:rPr>
              <a:t>Liu, et. al.,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43372-B9B5-DDE4-C2DF-5ED14E2F7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78" y="2691714"/>
            <a:ext cx="10815277" cy="375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8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8EC67-82FE-E072-2C9B-E8DE890C0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D7A79FED-C953-0326-ADF0-DE4FCDAB2279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22B8A-B390-427B-759E-DD2B796EB947}"/>
              </a:ext>
            </a:extLst>
          </p:cNvPr>
          <p:cNvSpPr txBox="1"/>
          <p:nvPr/>
        </p:nvSpPr>
        <p:spPr>
          <a:xfrm>
            <a:off x="401778" y="951176"/>
            <a:ext cx="110541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Modified path aggregation network incorporated as neck starting with YOLOv6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YOLOv6 is a multitask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Rep-PAN output used by heads at multiple scales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E9415-4C3B-73F6-C3BE-C04E638336FF}"/>
              </a:ext>
            </a:extLst>
          </p:cNvPr>
          <p:cNvSpPr txBox="1"/>
          <p:nvPr/>
        </p:nvSpPr>
        <p:spPr>
          <a:xfrm>
            <a:off x="1494276" y="6338710"/>
            <a:ext cx="8020176" cy="375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2"/>
              </a:rPr>
              <a:t>Li, et. al., 2022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5BCA4D-49E1-CDD2-6309-63A181AD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51" y="3029615"/>
            <a:ext cx="10718389" cy="323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945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D5E9B-9981-2ECA-8B79-21965F95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F7E0CE21-F600-52D9-1BF5-CAE07D0BD8A8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Improved Backbone for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D84A7F-776E-4ECA-4C26-DD40768DB208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Efficient architectures for multi-scale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Methods use residual connections to allow effective backpropagation of gradients in deep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YOLOv7 incorporates convolutional ELAN blocks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YOLOv12 incorporates R-ELAN blocks using attention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F2A7F-1CB9-83D5-BEC1-406551AE2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146" y="3371491"/>
            <a:ext cx="8761708" cy="3024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A9479C-A562-A3DE-AACD-4972CCF2E928}"/>
              </a:ext>
            </a:extLst>
          </p:cNvPr>
          <p:cNvSpPr txBox="1"/>
          <p:nvPr/>
        </p:nvSpPr>
        <p:spPr>
          <a:xfrm>
            <a:off x="2646316" y="6446747"/>
            <a:ext cx="8020176" cy="375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>
                <a:hlinkClick r:id="rId3"/>
              </a:rPr>
              <a:t>Tian, Ye and Dorman,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52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5A185-0FA2-B358-CAA5-B356C21C8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D8C03A53-EF26-C00E-FA7C-CED1F83D73A4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Improved architecture and training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6980F-1FFA-53BE-9DC6-6E428FF23584}"/>
              </a:ext>
            </a:extLst>
          </p:cNvPr>
          <p:cNvSpPr txBox="1"/>
          <p:nvPr/>
        </p:nvSpPr>
        <p:spPr>
          <a:xfrm>
            <a:off x="334619" y="1002259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Incremental improvements in learning and architecture create better object perception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02ED7-3F77-FF39-6D5C-2F99656D499B}"/>
              </a:ext>
            </a:extLst>
          </p:cNvPr>
          <p:cNvSpPr txBox="1"/>
          <p:nvPr/>
        </p:nvSpPr>
        <p:spPr>
          <a:xfrm>
            <a:off x="8124777" y="5722158"/>
            <a:ext cx="385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>
                <a:hlinkClick r:id="rId2"/>
              </a:rPr>
              <a:t>Tian, Ye and Dorman, 2025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3792CF-7065-F597-BEC5-5D560F224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3" y="1956366"/>
            <a:ext cx="8114206" cy="484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7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Anchorless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multitask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Learning for object detection models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Summary  </a:t>
            </a:r>
          </a:p>
        </p:txBody>
      </p:sp>
    </p:spTree>
    <p:extLst>
      <p:ext uri="{BB962C8B-B14F-4D97-AF65-F5344CB8AC3E}">
        <p14:creationId xmlns:p14="http://schemas.microsoft.com/office/powerpoint/2010/main" val="274231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8F804-4A0B-5BEE-2F3F-BF67E32B9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CC344-C48D-76DD-4FF9-4176539D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Single Shot Detectors</a:t>
            </a:r>
          </a:p>
        </p:txBody>
      </p:sp>
    </p:spTree>
    <p:extLst>
      <p:ext uri="{BB962C8B-B14F-4D97-AF65-F5344CB8AC3E}">
        <p14:creationId xmlns:p14="http://schemas.microsoft.com/office/powerpoint/2010/main" val="31898406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6907505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41406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Anchorless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multitask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Learning for object detection models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Lesson Overview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34111" y="5090773"/>
            <a:ext cx="5495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</a:t>
            </a:r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22954576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2966258" y="5491325"/>
            <a:ext cx="8039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 </a:t>
            </a:r>
            <a:r>
              <a:rPr lang="en-US" sz="2400" dirty="0"/>
              <a:t>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1997524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93827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A6FFF-BD50-9F10-AB8F-B2A465BE7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0DDED-4F58-5D6F-82E1-7A9548911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Elements of Object Detector</a:t>
            </a:r>
          </a:p>
        </p:txBody>
      </p:sp>
    </p:spTree>
    <p:extLst>
      <p:ext uri="{BB962C8B-B14F-4D97-AF65-F5344CB8AC3E}">
        <p14:creationId xmlns:p14="http://schemas.microsoft.com/office/powerpoint/2010/main" val="2660326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11891</TotalTime>
  <Words>4280</Words>
  <Application>Microsoft Office PowerPoint</Application>
  <PresentationFormat>Widescreen</PresentationFormat>
  <Paragraphs>625</Paragraphs>
  <Slides>82</Slides>
  <Notes>33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Arial</vt:lpstr>
      <vt:lpstr>Calibri</vt:lpstr>
      <vt:lpstr>Calibri Light</vt:lpstr>
      <vt:lpstr>Cambria Math</vt:lpstr>
      <vt:lpstr>Courier New</vt:lpstr>
      <vt:lpstr>Inter</vt:lpstr>
      <vt:lpstr>Lucida Grande</vt:lpstr>
      <vt:lpstr>Segoe</vt:lpstr>
      <vt:lpstr>Segoe UI</vt:lpstr>
      <vt:lpstr>Office Theme</vt:lpstr>
      <vt:lpstr>CSCI E-25 Computer Vision</vt:lpstr>
      <vt:lpstr>Overview of Object Detection</vt:lpstr>
      <vt:lpstr>Overview of Object Detection</vt:lpstr>
      <vt:lpstr>Overview of Object Detection</vt:lpstr>
      <vt:lpstr>Overview of Object Detection</vt:lpstr>
      <vt:lpstr>Overview of Object Detection</vt:lpstr>
      <vt:lpstr>Overview of Object Detection</vt:lpstr>
      <vt:lpstr>Lesson Overview</vt:lpstr>
      <vt:lpstr>Elements of Object Detector</vt:lpstr>
      <vt:lpstr>Overview of Object Detection</vt:lpstr>
      <vt:lpstr>PowerPoint Presentation</vt:lpstr>
      <vt:lpstr>PowerPoint Presentation</vt:lpstr>
      <vt:lpstr>PowerPoint Presentation</vt:lpstr>
      <vt:lpstr>Overview of Object Detection</vt:lpstr>
      <vt:lpstr>Object Detection is a Hard Problem</vt:lpstr>
      <vt:lpstr>Overview of Object Detection</vt:lpstr>
      <vt:lpstr>Object Detection is a Hard Problem</vt:lpstr>
      <vt:lpstr>Object Detection is a Hard Problem</vt:lpstr>
      <vt:lpstr>Very Short  Bibliography for Object Detection Papers and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Bounding Boxes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Anchor and Anchorless Detectors</vt:lpstr>
      <vt:lpstr>PowerPoint Presentation</vt:lpstr>
      <vt:lpstr>PowerPoint Presentation</vt:lpstr>
      <vt:lpstr>PowerPoint Presentation</vt:lpstr>
      <vt:lpstr>PowerPoint Presentation</vt:lpstr>
      <vt:lpstr>Evaluation of Bounding Boxes</vt:lpstr>
      <vt:lpstr>PowerPoint Presentation</vt:lpstr>
      <vt:lpstr>PowerPoint Presentation</vt:lpstr>
      <vt:lpstr>PowerPoint Presentation</vt:lpstr>
      <vt:lpstr>Solving Object Detection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and Loss Functions for Object Detection</vt:lpstr>
      <vt:lpstr>PowerPoint Presentation</vt:lpstr>
      <vt:lpstr>PowerPoint Presentation</vt:lpstr>
      <vt:lpstr>PowerPoint Presentation</vt:lpstr>
      <vt:lpstr>PowerPoint Presentation</vt:lpstr>
      <vt:lpstr>Loss Functions for Object Detection</vt:lpstr>
      <vt:lpstr>Loss Function for Object Detection  </vt:lpstr>
      <vt:lpstr>Loss Function for Object Detection  </vt:lpstr>
      <vt:lpstr>Evaluation of Object Detection</vt:lpstr>
      <vt:lpstr>PowerPoint Presentation</vt:lpstr>
      <vt:lpstr>    Evaluation of object detection </vt:lpstr>
      <vt:lpstr>PowerPoint Presentation</vt:lpstr>
      <vt:lpstr>PowerPoint Presentation</vt:lpstr>
      <vt:lpstr>Architectures for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 </vt:lpstr>
      <vt:lpstr>Single Shot Detectors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492</cp:revision>
  <cp:lastPrinted>2019-12-06T01:30:02Z</cp:lastPrinted>
  <dcterms:created xsi:type="dcterms:W3CDTF">2019-11-27T16:52:28Z</dcterms:created>
  <dcterms:modified xsi:type="dcterms:W3CDTF">2025-03-13T20:59:57Z</dcterms:modified>
</cp:coreProperties>
</file>